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330" r:id="rId3"/>
    <p:sldId id="257" r:id="rId4"/>
    <p:sldId id="258" r:id="rId5"/>
    <p:sldId id="376" r:id="rId6"/>
    <p:sldId id="260" r:id="rId7"/>
    <p:sldId id="261" r:id="rId8"/>
    <p:sldId id="262" r:id="rId9"/>
    <p:sldId id="263" r:id="rId10"/>
    <p:sldId id="402" r:id="rId11"/>
    <p:sldId id="377" r:id="rId12"/>
    <p:sldId id="265" r:id="rId13"/>
    <p:sldId id="389" r:id="rId14"/>
    <p:sldId id="414" r:id="rId15"/>
    <p:sldId id="409" r:id="rId16"/>
    <p:sldId id="419" r:id="rId17"/>
    <p:sldId id="426" r:id="rId18"/>
    <p:sldId id="420" r:id="rId19"/>
    <p:sldId id="424" r:id="rId20"/>
    <p:sldId id="423" r:id="rId21"/>
    <p:sldId id="422" r:id="rId22"/>
    <p:sldId id="428" r:id="rId23"/>
    <p:sldId id="432" r:id="rId24"/>
    <p:sldId id="431" r:id="rId25"/>
    <p:sldId id="412" r:id="rId26"/>
    <p:sldId id="434" r:id="rId27"/>
    <p:sldId id="436" r:id="rId28"/>
    <p:sldId id="435" r:id="rId29"/>
    <p:sldId id="417" r:id="rId30"/>
    <p:sldId id="433" r:id="rId31"/>
    <p:sldId id="268" r:id="rId32"/>
    <p:sldId id="437" r:id="rId33"/>
    <p:sldId id="441" r:id="rId34"/>
    <p:sldId id="438" r:id="rId35"/>
    <p:sldId id="439" r:id="rId36"/>
    <p:sldId id="440" r:id="rId37"/>
    <p:sldId id="328" r:id="rId38"/>
    <p:sldId id="329" r:id="rId39"/>
  </p:sldIdLst>
  <p:sldSz cx="9144000" cy="5143500" type="screen16x9"/>
  <p:notesSz cx="6858000" cy="9144000"/>
  <p:embeddedFontLst>
    <p:embeddedFont>
      <p:font typeface="Helvetica Neue" panose="02000503000000020004" pitchFamily="2" charset="0"/>
      <p:regular r:id="rId41"/>
      <p:bold r:id="rId42"/>
      <p:italic r:id="rId43"/>
      <p:boldItalic r:id="rId44"/>
    </p:embeddedFont>
    <p:embeddedFont>
      <p:font typeface="Libre Franklin" pitchFamily="2" charset="77"/>
      <p:regular r:id="rId45"/>
      <p:bold r:id="rId46"/>
      <p:italic r:id="rId47"/>
      <p:boldItalic r:id="rId48"/>
    </p:embeddedFont>
    <p:embeddedFont>
      <p:font typeface="Public Sans" pitchFamily="2" charset="77"/>
      <p:regular r:id="rId49"/>
      <p:bold r:id="rId50"/>
      <p:italic r:id="rId51"/>
      <p:boldItalic r:id="rId52"/>
    </p:embeddedFont>
    <p:embeddedFont>
      <p:font typeface="Public Sans Thin" pitchFamily="2" charset="77"/>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7" roundtripDataSignature="AMtx7mhyBx7hKT3jCTSxbEAYregr5Isga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6F38"/>
    <a:srgbClr val="967EFB"/>
    <a:srgbClr val="04CF85"/>
    <a:srgbClr val="FFBE2E"/>
    <a:srgbClr val="EF5E25"/>
    <a:srgbClr val="4F97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27"/>
    <p:restoredTop sz="52060"/>
  </p:normalViewPr>
  <p:slideViewPr>
    <p:cSldViewPr snapToGrid="0">
      <p:cViewPr varScale="1">
        <p:scale>
          <a:sx n="83" d="100"/>
          <a:sy n="83" d="100"/>
        </p:scale>
        <p:origin x="2128" y="184"/>
      </p:cViewPr>
      <p:guideLst>
        <p:guide orient="horz" pos="1620"/>
        <p:guide pos="2880"/>
      </p:guideLst>
    </p:cSldViewPr>
  </p:slideViewPr>
  <p:outlineViewPr>
    <p:cViewPr>
      <p:scale>
        <a:sx n="33" d="100"/>
        <a:sy n="33" d="100"/>
      </p:scale>
      <p:origin x="0" y="-2904"/>
    </p:cViewPr>
  </p:outlineViewPr>
  <p:notesTextViewPr>
    <p:cViewPr>
      <p:scale>
        <a:sx n="1" d="1"/>
        <a:sy n="1" d="1"/>
      </p:scale>
      <p:origin x="0" y="0"/>
    </p:cViewPr>
  </p:notesTextViewPr>
  <p:notesViewPr>
    <p:cSldViewPr snapToGrid="0">
      <p:cViewPr varScale="1">
        <p:scale>
          <a:sx n="96" d="100"/>
          <a:sy n="96" d="100"/>
        </p:scale>
        <p:origin x="368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97"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1.fntdata"/><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 Hi there and welcome to the U.S. Web Design System monthly call for June 2021. It’s a busy month and a busy month for the changing color of the USWDS logo. Earlier this month [CLICK] we saw a partial solar eclipse on the east coast (and the logo changes to black and orange). At the end of the week [CLICK] it’ll be Juneteenth (and the logo changes to the Juneteenth colors of red, white, and blue), next week, it’s [CLICK] the summer Solstice (and the logo changes to summery golds), and all month, of course [CLICK] is pride (and the logo changes to the colors of the rainbow: red, orange, yellow, green, and blue).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u="none" strike="noStrike" cap="none" dirty="0">
                <a:solidFill>
                  <a:srgbClr val="000000"/>
                </a:solidFill>
                <a:effectLst/>
                <a:latin typeface="Arial"/>
                <a:ea typeface="Arial"/>
                <a:cs typeface="Arial"/>
                <a:sym typeface="Arial"/>
              </a:rPr>
              <a:t>Slide 10. </a:t>
            </a:r>
            <a:r>
              <a:rPr lang="en-US" sz="1400" dirty="0"/>
              <a:t>And finally, </a:t>
            </a:r>
            <a:r>
              <a:rPr lang="en-US" sz="1400" b="1" dirty="0" err="1">
                <a:solidFill>
                  <a:srgbClr val="936F38"/>
                </a:solidFill>
              </a:rPr>
              <a:t>beta.ada.gov</a:t>
            </a:r>
            <a:r>
              <a:rPr lang="en-US" sz="1400" dirty="0"/>
              <a:t>, a new beta site from the Americans with Disabilities Act team at the United States Department of Justice Civil Rights Division. Their new site takes design cues from the good work they did with their civil rights complaint portal, and makes some very needed updates. You can get a good idea of degree of change here by opening </a:t>
            </a:r>
            <a:r>
              <a:rPr lang="en-US" sz="1400" dirty="0" err="1"/>
              <a:t>beta.ada.gov</a:t>
            </a:r>
            <a:r>
              <a:rPr lang="en-US" sz="1400" dirty="0"/>
              <a:t> alongside the original </a:t>
            </a:r>
            <a:r>
              <a:rPr lang="en-US" sz="1400" dirty="0" err="1"/>
              <a:t>ada.gov</a:t>
            </a:r>
            <a:r>
              <a:rPr lang="en-US" sz="1400" dirty="0"/>
              <a:t>. </a:t>
            </a:r>
          </a:p>
        </p:txBody>
      </p:sp>
    </p:spTree>
    <p:extLst>
      <p:ext uri="{BB962C8B-B14F-4D97-AF65-F5344CB8AC3E}">
        <p14:creationId xmlns:p14="http://schemas.microsoft.com/office/powerpoint/2010/main" val="191631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b="0" i="0" u="none" strike="noStrike" cap="none" dirty="0">
                <a:solidFill>
                  <a:srgbClr val="000000"/>
                </a:solidFill>
                <a:effectLst/>
                <a:latin typeface="Arial"/>
                <a:ea typeface="Arial"/>
                <a:cs typeface="Arial"/>
                <a:sym typeface="Arial"/>
              </a:rPr>
              <a:t>Slide 11. </a:t>
            </a:r>
            <a:r>
              <a:rPr lang="en-US" sz="1400" dirty="0"/>
              <a:t>Great work, everyone! Be sure to let us know when a new site launches, either with an email to </a:t>
            </a:r>
            <a:r>
              <a:rPr lang="en-US" sz="1400" dirty="0" err="1"/>
              <a:t>uswds@support.digitalgov.gov</a:t>
            </a:r>
            <a:r>
              <a:rPr lang="en-US" sz="1400" dirty="0"/>
              <a:t> or a note on the USWDS public Slack channel.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12. Now we’re going to take a look at the newest component in the design system with an introduction to Pagination: navigation for paginated content. Pagination is a curious little component — one that started out seeming like a small project — just a few buttons with page numbers in a row, with previous and next buttons — like we see on the slide here — helping users move between numbered pages. And it </a:t>
            </a:r>
            <a:r>
              <a:rPr lang="en-US" sz="1100" b="0" i="1" u="none" strike="noStrike" cap="none" dirty="0">
                <a:solidFill>
                  <a:srgbClr val="000000"/>
                </a:solidFill>
                <a:effectLst/>
                <a:latin typeface="Arial"/>
                <a:ea typeface="Arial"/>
                <a:cs typeface="Arial"/>
                <a:sym typeface="Arial"/>
              </a:rPr>
              <a:t>is</a:t>
            </a:r>
            <a:r>
              <a:rPr lang="en-US" sz="1100" b="0" i="0" u="none" strike="noStrike" cap="none" dirty="0">
                <a:solidFill>
                  <a:srgbClr val="000000"/>
                </a:solidFill>
                <a:effectLst/>
                <a:latin typeface="Arial"/>
                <a:ea typeface="Arial"/>
                <a:cs typeface="Arial"/>
                <a:sym typeface="Arial"/>
              </a:rPr>
              <a:t> simple in its way, but within pagination is a lot of behavioral complexity. So today we’ll hear from the USWDS Core team about how we built this component, and take a look at the component in action.</a:t>
            </a:r>
            <a:endParaRPr sz="1400" dirty="0"/>
          </a:p>
        </p:txBody>
      </p:sp>
    </p:spTree>
    <p:extLst>
      <p:ext uri="{BB962C8B-B14F-4D97-AF65-F5344CB8AC3E}">
        <p14:creationId xmlns:p14="http://schemas.microsoft.com/office/powerpoint/2010/main" val="130574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13. So to introduce us to Pagination, I’d like to welcome three members of the USWDS Core team, </a:t>
            </a:r>
            <a:r>
              <a:rPr lang="en-US" sz="1100" b="0" i="0" u="none" strike="noStrike" cap="none" dirty="0" err="1">
                <a:solidFill>
                  <a:srgbClr val="000000"/>
                </a:solidFill>
                <a:effectLst/>
                <a:latin typeface="Arial"/>
                <a:ea typeface="Arial"/>
                <a:cs typeface="Arial"/>
                <a:sym typeface="Arial"/>
              </a:rPr>
              <a:t>Sofya</a:t>
            </a:r>
            <a:r>
              <a:rPr lang="en-US" sz="1100" b="0" i="0" u="none" strike="noStrike" cap="none" dirty="0">
                <a:solidFill>
                  <a:srgbClr val="000000"/>
                </a:solidFill>
                <a:effectLst/>
                <a:latin typeface="Arial"/>
                <a:ea typeface="Arial"/>
                <a:cs typeface="Arial"/>
                <a:sym typeface="Arial"/>
              </a:rPr>
              <a:t> [SOAF-</a:t>
            </a:r>
            <a:r>
              <a:rPr lang="en-US" sz="1100" b="0" i="0" u="none" strike="noStrike" cap="none" dirty="0" err="1">
                <a:solidFill>
                  <a:srgbClr val="000000"/>
                </a:solidFill>
                <a:effectLst/>
                <a:latin typeface="Arial"/>
                <a:ea typeface="Arial"/>
                <a:cs typeface="Arial"/>
                <a:sym typeface="Arial"/>
              </a:rPr>
              <a:t>ya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Savkina</a:t>
            </a:r>
            <a:r>
              <a:rPr lang="en-US" sz="1100" b="0" i="0" u="none" strike="noStrike" cap="none" dirty="0">
                <a:solidFill>
                  <a:srgbClr val="000000"/>
                </a:solidFill>
                <a:effectLst/>
                <a:latin typeface="Arial"/>
                <a:ea typeface="Arial"/>
                <a:cs typeface="Arial"/>
                <a:sym typeface="Arial"/>
              </a:rPr>
              <a:t> [SAV-</a:t>
            </a:r>
            <a:r>
              <a:rPr lang="en-US" sz="1100" b="0" i="0" u="none" strike="noStrike" cap="none" dirty="0" err="1">
                <a:solidFill>
                  <a:srgbClr val="000000"/>
                </a:solidFill>
                <a:effectLst/>
                <a:latin typeface="Arial"/>
                <a:ea typeface="Arial"/>
                <a:cs typeface="Arial"/>
                <a:sym typeface="Arial"/>
              </a:rPr>
              <a:t>kih</a:t>
            </a:r>
            <a:r>
              <a:rPr lang="en-US" sz="1100" b="0" i="0" u="none" strike="noStrike" cap="none" dirty="0">
                <a:solidFill>
                  <a:srgbClr val="000000"/>
                </a:solidFill>
                <a:effectLst/>
                <a:latin typeface="Arial"/>
                <a:ea typeface="Arial"/>
                <a:cs typeface="Arial"/>
                <a:sym typeface="Arial"/>
              </a:rPr>
              <a:t>-nah], James Mejia, and Katie Kline. We’ll start with UX and usability research with </a:t>
            </a:r>
            <a:r>
              <a:rPr lang="en-US" sz="1100" b="0" i="0" u="none" strike="noStrike" cap="none" dirty="0" err="1">
                <a:solidFill>
                  <a:srgbClr val="000000"/>
                </a:solidFill>
                <a:effectLst/>
                <a:latin typeface="Arial"/>
                <a:ea typeface="Arial"/>
                <a:cs typeface="Arial"/>
                <a:sym typeface="Arial"/>
              </a:rPr>
              <a:t>Sofya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Sofya</a:t>
            </a:r>
            <a:r>
              <a:rPr lang="en-US" sz="1100" b="0" i="0" u="none" strike="noStrike" cap="none" dirty="0">
                <a:solidFill>
                  <a:srgbClr val="000000"/>
                </a:solidFill>
                <a:effectLst/>
                <a:latin typeface="Arial"/>
                <a:ea typeface="Arial"/>
                <a:cs typeface="Arial"/>
                <a:sym typeface="Arial"/>
              </a:rPr>
              <a:t>, take it away…</a:t>
            </a:r>
            <a:endParaRPr sz="1400" dirty="0"/>
          </a:p>
        </p:txBody>
      </p:sp>
    </p:spTree>
    <p:extLst>
      <p:ext uri="{BB962C8B-B14F-4D97-AF65-F5344CB8AC3E}">
        <p14:creationId xmlns:p14="http://schemas.microsoft.com/office/powerpoint/2010/main" val="186365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a99ff0ba3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a99ff0ba3e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14. Thank you, Dan. Hello everyone, my name is </a:t>
            </a:r>
            <a:r>
              <a:rPr lang="en-US" sz="1100" b="0" i="0" u="none" strike="noStrike" cap="none" dirty="0" err="1">
                <a:solidFill>
                  <a:srgbClr val="000000"/>
                </a:solidFill>
                <a:effectLst/>
                <a:latin typeface="Arial"/>
                <a:ea typeface="Arial"/>
                <a:cs typeface="Arial"/>
                <a:sym typeface="Arial"/>
              </a:rPr>
              <a:t>Sofya</a:t>
            </a:r>
            <a:r>
              <a:rPr lang="en-US" sz="1100" b="0" i="0" u="none" strike="noStrike" cap="none" dirty="0">
                <a:solidFill>
                  <a:srgbClr val="000000"/>
                </a:solidFill>
                <a:effectLst/>
                <a:latin typeface="Arial"/>
                <a:ea typeface="Arial"/>
                <a:cs typeface="Arial"/>
                <a:sym typeface="Arial"/>
              </a:rPr>
              <a:t>, and I’m a user experience researcher on the USWDS team.</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There are several steps that go into creating a new design system component, and it was exciting to work through those steps with the team! We started by breaking down our UX research and design process into three phases: Exploration, Validation, and Iteration. I will take you through each of these phases in detail.</a:t>
            </a:r>
            <a:endParaRPr sz="1400" dirty="0">
              <a:latin typeface="Public Sans"/>
              <a:ea typeface="Public Sans"/>
              <a:cs typeface="Public Sans"/>
              <a:sym typeface="Public Sans"/>
            </a:endParaRPr>
          </a:p>
        </p:txBody>
      </p:sp>
    </p:spTree>
    <p:extLst>
      <p:ext uri="{BB962C8B-B14F-4D97-AF65-F5344CB8AC3E}">
        <p14:creationId xmlns:p14="http://schemas.microsoft.com/office/powerpoint/2010/main" val="289374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15. Exploration phase</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 started with landscape analysis,  reviewing UX and design best practices for pagination, and how other design systems and websites solve for presenting paginated content to users.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 took what we learned and put our best assumptions into a prototype.</a:t>
            </a:r>
            <a:endParaRPr lang="en-US" sz="1400" dirty="0">
              <a:latin typeface="Public Sans"/>
              <a:ea typeface="Public Sans"/>
              <a:cs typeface="Public Sans"/>
              <a:sym typeface="Public Sans"/>
            </a:endParaRPr>
          </a:p>
        </p:txBody>
      </p:sp>
    </p:spTree>
    <p:extLst>
      <p:ext uri="{BB962C8B-B14F-4D97-AF65-F5344CB8AC3E}">
        <p14:creationId xmlns:p14="http://schemas.microsoft.com/office/powerpoint/2010/main" val="421923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16. This is the prototype we created to test with users. It’s a standard search results page with 5 different results with descriptions underneath. At the bottom left hand corner there are 4 square buttons with numbers 1234, the first button is highlighted in blue and the rest are white. On the bottom right there are two buttons with arrows indicating previous and next, and a clickable link with the text “view all results”.  The desktop orientation is displayed on the left, and the mobile layout on the right. In the mobile layout, the page looks more narrow and the pagination component at the bottom is simplified to the 2 buttons: previous and next.</a:t>
            </a:r>
            <a:endParaRPr lang="en-US" sz="1800" dirty="0">
              <a:latin typeface="Public Sans"/>
              <a:ea typeface="Public Sans"/>
              <a:cs typeface="Public Sans"/>
              <a:sym typeface="Public Sans"/>
            </a:endParaRPr>
          </a:p>
        </p:txBody>
      </p:sp>
    </p:spTree>
    <p:extLst>
      <p:ext uri="{BB962C8B-B14F-4D97-AF65-F5344CB8AC3E}">
        <p14:creationId xmlns:p14="http://schemas.microsoft.com/office/powerpoint/2010/main" val="1144728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17: </a:t>
            </a:r>
            <a:r>
              <a:rPr lang="en-US" sz="1100" b="1" i="0" u="none" strike="noStrike" cap="none" dirty="0">
                <a:solidFill>
                  <a:srgbClr val="000000"/>
                </a:solidFill>
                <a:effectLst/>
                <a:latin typeface="Arial"/>
                <a:ea typeface="Arial"/>
                <a:cs typeface="Arial"/>
                <a:sym typeface="Arial"/>
              </a:rPr>
              <a:t>Validation phase</a:t>
            </a:r>
            <a:br>
              <a:rPr lang="en-US" sz="1100" b="1" i="0" u="none" strike="noStrike" cap="none" dirty="0">
                <a:solidFill>
                  <a:srgbClr val="000000"/>
                </a:solidFill>
                <a:effectLst/>
                <a:latin typeface="Arial"/>
                <a:ea typeface="Arial"/>
                <a:cs typeface="Arial"/>
                <a:sym typeface="Arial"/>
              </a:rPr>
            </a:br>
            <a:br>
              <a:rPr lang="en-US" sz="1100" b="1"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This is where we took our assumptions and put them through several rounds of validations.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 started by asking our Slack community of USWDS practitioners for feedback. This feedback helped us validate initial assumptions with experts and also helped uncover knowledge gaps. As a result, we were able to focus our research questions and choose the right method to answer those questions.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Ex: “How would users expect the ‘view all’ button to behave?”</a:t>
            </a:r>
            <a:br>
              <a:rPr lang="en-US" sz="1100" b="0" i="1" u="none" strike="noStrike" cap="none" dirty="0">
                <a:solidFill>
                  <a:srgbClr val="000000"/>
                </a:solidFill>
                <a:effectLst/>
                <a:latin typeface="Arial"/>
                <a:ea typeface="Arial"/>
                <a:cs typeface="Arial"/>
                <a:sym typeface="Arial"/>
              </a:rPr>
            </a:br>
            <a:br>
              <a:rPr lang="en-US" sz="1100" b="0" i="1"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Next, we took these research questions and conducted a focused usability testing of design and guidance content. This in-depth observation study allowed us to have deeper conversations with UX and visual designers, to gain rich usability insights within the context of use.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In addition, we asked for stakeholder feedback.  We talked to the </a:t>
            </a:r>
            <a:r>
              <a:rPr lang="en-US" sz="1100" b="0" i="0" u="none" strike="noStrike" cap="none" dirty="0" err="1">
                <a:solidFill>
                  <a:srgbClr val="000000"/>
                </a:solidFill>
                <a:effectLst/>
                <a:latin typeface="Arial"/>
                <a:ea typeface="Arial"/>
                <a:cs typeface="Arial"/>
                <a:sym typeface="Arial"/>
              </a:rPr>
              <a:t>Search.gov</a:t>
            </a:r>
            <a:r>
              <a:rPr lang="en-US" sz="1100" b="0" i="0" u="none" strike="noStrike" cap="none" dirty="0">
                <a:solidFill>
                  <a:srgbClr val="000000"/>
                </a:solidFill>
                <a:effectLst/>
                <a:latin typeface="Arial"/>
                <a:ea typeface="Arial"/>
                <a:cs typeface="Arial"/>
                <a:sym typeface="Arial"/>
              </a:rPr>
              <a:t> team, since they power the search technology for many agency websites. From that </a:t>
            </a:r>
            <a:r>
              <a:rPr lang="en-US" sz="1100" b="0" i="0" u="none" strike="noStrike" cap="none" dirty="0" err="1">
                <a:solidFill>
                  <a:srgbClr val="000000"/>
                </a:solidFill>
                <a:effectLst/>
                <a:latin typeface="Arial"/>
                <a:ea typeface="Arial"/>
                <a:cs typeface="Arial"/>
                <a:sym typeface="Arial"/>
              </a:rPr>
              <a:t>Search.gov</a:t>
            </a:r>
            <a:r>
              <a:rPr lang="en-US" sz="1100" b="0" i="0" u="none" strike="noStrike" cap="none" dirty="0">
                <a:solidFill>
                  <a:srgbClr val="000000"/>
                </a:solidFill>
                <a:effectLst/>
                <a:latin typeface="Arial"/>
                <a:ea typeface="Arial"/>
                <a:cs typeface="Arial"/>
                <a:sym typeface="Arial"/>
              </a:rPr>
              <a:t> team, we uncovered additional use cases that were specifically applicable to .gov websites, such as unbounded datasets.</a:t>
            </a:r>
            <a:endParaRPr lang="en-US" sz="1400" dirty="0">
              <a:latin typeface="Public Sans"/>
              <a:ea typeface="Public Sans"/>
              <a:cs typeface="Public Sans"/>
              <a:sym typeface="Public Sans"/>
            </a:endParaRPr>
          </a:p>
        </p:txBody>
      </p:sp>
    </p:spTree>
    <p:extLst>
      <p:ext uri="{BB962C8B-B14F-4D97-AF65-F5344CB8AC3E}">
        <p14:creationId xmlns:p14="http://schemas.microsoft.com/office/powerpoint/2010/main" val="3937081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18: Here is an example of how we </a:t>
            </a:r>
            <a:r>
              <a:rPr lang="en-US" sz="1100" b="0" i="0" u="none" strike="noStrike" cap="none" dirty="0" err="1">
                <a:solidFill>
                  <a:srgbClr val="000000"/>
                </a:solidFill>
                <a:effectLst/>
                <a:latin typeface="Arial"/>
                <a:ea typeface="Arial"/>
                <a:cs typeface="Arial"/>
                <a:sym typeface="Arial"/>
              </a:rPr>
              <a:t>analysed</a:t>
            </a:r>
            <a:r>
              <a:rPr lang="en-US" sz="1100" b="0" i="0" u="none" strike="noStrike" cap="none" dirty="0">
                <a:solidFill>
                  <a:srgbClr val="000000"/>
                </a:solidFill>
                <a:effectLst/>
                <a:latin typeface="Arial"/>
                <a:ea typeface="Arial"/>
                <a:cs typeface="Arial"/>
                <a:sym typeface="Arial"/>
              </a:rPr>
              <a:t> user feedback for the component guidance, which we also tested as a form of content research. The image on this slide depicts a section of our data analysis board, with the visual representation of the pagination guidance. As we were going through user feedback, we annotated the guidance according to what we heard: the areas of clarity are highlighted in the text in green, and the areas of confusion are noted in red. We also added user insights on the sticky notes alongside the guidance, grouped by themes. </a:t>
            </a:r>
            <a:endParaRPr lang="en-US" sz="1800" dirty="0">
              <a:latin typeface="Public Sans"/>
              <a:ea typeface="Public Sans"/>
              <a:cs typeface="Public Sans"/>
              <a:sym typeface="Public Sans"/>
            </a:endParaRPr>
          </a:p>
        </p:txBody>
      </p:sp>
    </p:spTree>
    <p:extLst>
      <p:ext uri="{BB962C8B-B14F-4D97-AF65-F5344CB8AC3E}">
        <p14:creationId xmlns:p14="http://schemas.microsoft.com/office/powerpoint/2010/main" val="526515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19: Including a UX designer and a content editor as observers at the testing sessions allowed our team to establish early learnings and alignment and also streamlined the iteration process. </a:t>
            </a:r>
            <a:endParaRPr lang="en-US" sz="1800" dirty="0">
              <a:latin typeface="Public Sans"/>
              <a:ea typeface="Public Sans"/>
              <a:cs typeface="Public Sans"/>
              <a:sym typeface="Public Sans"/>
            </a:endParaRPr>
          </a:p>
        </p:txBody>
      </p:sp>
    </p:spTree>
    <p:extLst>
      <p:ext uri="{BB962C8B-B14F-4D97-AF65-F5344CB8AC3E}">
        <p14:creationId xmlns:p14="http://schemas.microsoft.com/office/powerpoint/2010/main" val="2981248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rtl="0" fontAlgn="base">
              <a:buNone/>
            </a:pPr>
            <a:r>
              <a:rPr lang="en-US" sz="1100" b="0" i="0" u="none" strike="noStrike" cap="none" dirty="0">
                <a:solidFill>
                  <a:srgbClr val="000000"/>
                </a:solidFill>
                <a:effectLst/>
                <a:latin typeface="Arial"/>
                <a:ea typeface="Arial"/>
                <a:cs typeface="Arial"/>
                <a:sym typeface="Arial"/>
              </a:rPr>
              <a:t>Slide 2. My name is Dan Williams, and I'm the USWDS product lead and this is my avatar, which may or may not look like me. Either way, thanks for being here!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First, I'd like to mention that we're recording this monthly call, so please refrain from turning on your camera. We will manually turn off any cameras to ensure the recording doesn't show us </a:t>
            </a:r>
            <a:r>
              <a:rPr lang="en-US" sz="1100" b="0" i="1" u="none" strike="noStrike" cap="none" dirty="0">
                <a:solidFill>
                  <a:srgbClr val="000000"/>
                </a:solidFill>
                <a:effectLst/>
                <a:latin typeface="Arial"/>
                <a:ea typeface="Arial"/>
                <a:cs typeface="Arial"/>
                <a:sym typeface="Arial"/>
              </a:rPr>
              <a:t>on</a:t>
            </a:r>
            <a:r>
              <a:rPr lang="en-US" sz="1100" b="0" i="0" u="none" strike="noStrike" cap="none" dirty="0">
                <a:solidFill>
                  <a:srgbClr val="000000"/>
                </a:solidFill>
                <a:effectLst/>
                <a:latin typeface="Arial"/>
                <a:ea typeface="Arial"/>
                <a:cs typeface="Arial"/>
                <a:sym typeface="Arial"/>
              </a:rPr>
              <a:t> camera.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I’d also like to remind you that all attendees must abide by the TTS Code of Conduct, which is online at </a:t>
            </a:r>
            <a:r>
              <a:rPr lang="en-US" sz="1100" b="0" i="0" u="none" strike="noStrike" cap="none" dirty="0" err="1">
                <a:solidFill>
                  <a:srgbClr val="000000"/>
                </a:solidFill>
                <a:effectLst/>
                <a:latin typeface="Arial"/>
                <a:ea typeface="Arial"/>
                <a:cs typeface="Arial"/>
                <a:sym typeface="Arial"/>
              </a:rPr>
              <a:t>handbook.tts.gsa.gov</a:t>
            </a:r>
            <a:r>
              <a:rPr lang="en-US" sz="1100" b="0" i="0" u="none" strike="noStrike" cap="none" dirty="0">
                <a:solidFill>
                  <a:srgbClr val="000000"/>
                </a:solidFill>
                <a:effectLst/>
                <a:latin typeface="Arial"/>
                <a:ea typeface="Arial"/>
                <a:cs typeface="Arial"/>
                <a:sym typeface="Arial"/>
              </a:rPr>
              <a:t>/code-of-conduct. We’ve posted the link to the code of conduct in the chat.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We'll be posting other links and references into the chat as we go along, and I encourage you to ask questions in the chat at any time. If any member of our team can answer your question in the chat, we'll do so, otherwise there'll be some time for questions and answers at the end of the hour. Also, be sure to introduce yourself in the chat as well — it's nice to know who's here. It's good to have you here today.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those of you who find the chat distracting, you’re welcome to close or hide the chat window during the main presentation. You can reopen it later during the Q&amp;A session at the end of this call.</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So thanks! And, with that, let's get started!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99fedcee1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a99fedcee1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20: One of the UX designers we spoke to in our usability testing told us this: [QUOTE]  “Pagination is another form of navigation. It’s kind of a context-specific navigation.”</a:t>
            </a:r>
            <a:endParaRPr sz="1400" dirty="0"/>
          </a:p>
        </p:txBody>
      </p:sp>
    </p:spTree>
    <p:extLst>
      <p:ext uri="{BB962C8B-B14F-4D97-AF65-F5344CB8AC3E}">
        <p14:creationId xmlns:p14="http://schemas.microsoft.com/office/powerpoint/2010/main" val="3691641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21:  </a:t>
            </a:r>
            <a:r>
              <a:rPr lang="en-US" sz="1100" b="1" i="0" u="none" strike="noStrike" cap="none" dirty="0">
                <a:solidFill>
                  <a:srgbClr val="000000"/>
                </a:solidFill>
                <a:effectLst/>
                <a:latin typeface="Arial"/>
                <a:ea typeface="Arial"/>
                <a:cs typeface="Arial"/>
                <a:sym typeface="Arial"/>
              </a:rPr>
              <a:t>Iteration phase:</a:t>
            </a:r>
            <a:br>
              <a:rPr lang="en-US" sz="1100" b="1" i="0" u="none" strike="noStrike" cap="none" dirty="0">
                <a:solidFill>
                  <a:srgbClr val="000000"/>
                </a:solidFill>
                <a:effectLst/>
                <a:latin typeface="Arial"/>
                <a:ea typeface="Arial"/>
                <a:cs typeface="Arial"/>
                <a:sym typeface="Arial"/>
              </a:rPr>
            </a:br>
            <a:br>
              <a:rPr lang="en-US" sz="1100" b="1"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 reviewed and discussed usability testing insights as a team and made design and guidance improvements. Here’s a look at the final visual design</a:t>
            </a:r>
            <a:endParaRPr lang="en-US" sz="1400" dirty="0">
              <a:latin typeface="Public Sans"/>
              <a:ea typeface="Public Sans"/>
              <a:cs typeface="Public Sans"/>
              <a:sym typeface="Public Sans"/>
            </a:endParaRPr>
          </a:p>
        </p:txBody>
      </p:sp>
    </p:spTree>
    <p:extLst>
      <p:ext uri="{BB962C8B-B14F-4D97-AF65-F5344CB8AC3E}">
        <p14:creationId xmlns:p14="http://schemas.microsoft.com/office/powerpoint/2010/main" val="2869971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highlight>
                  <a:srgbClr val="FFFF00"/>
                </a:highlight>
                <a:latin typeface="Arial"/>
                <a:ea typeface="Arial"/>
                <a:cs typeface="Arial"/>
                <a:sym typeface="Arial"/>
              </a:rPr>
              <a:t>Slide 22:</a:t>
            </a:r>
            <a:br>
              <a:rPr lang="en-US" sz="1100" b="0" i="0" u="none" strike="noStrike" cap="none" dirty="0">
                <a:solidFill>
                  <a:srgbClr val="000000"/>
                </a:solidFill>
                <a:effectLst/>
                <a:highlight>
                  <a:srgbClr val="FFFF00"/>
                </a:highlight>
                <a:latin typeface="Arial"/>
                <a:ea typeface="Arial"/>
                <a:cs typeface="Arial"/>
                <a:sym typeface="Arial"/>
              </a:rPr>
            </a:br>
            <a:br>
              <a:rPr lang="en-US" sz="1100" b="0" i="0" u="none" strike="noStrike" cap="none" dirty="0">
                <a:solidFill>
                  <a:srgbClr val="000000"/>
                </a:solidFill>
                <a:effectLst/>
                <a:highlight>
                  <a:srgbClr val="FFFF00"/>
                </a:highlight>
                <a:latin typeface="Arial"/>
                <a:ea typeface="Arial"/>
                <a:cs typeface="Arial"/>
                <a:sym typeface="Arial"/>
              </a:rPr>
            </a:br>
            <a:r>
              <a:rPr lang="en-US" sz="1100" b="0" i="0" u="none" strike="noStrike" cap="none" dirty="0">
                <a:solidFill>
                  <a:srgbClr val="000000"/>
                </a:solidFill>
                <a:effectLst/>
                <a:highlight>
                  <a:srgbClr val="FFFF00"/>
                </a:highlight>
                <a:latin typeface="Arial"/>
                <a:ea typeface="Arial"/>
                <a:cs typeface="Arial"/>
                <a:sym typeface="Arial"/>
              </a:rPr>
              <a:t>On this slide, there are two iterations of USWDS pagination component. The top one is the first version that we tested with users. It features four gray page navigation buttons on the left side of the page, with the current page highlighted in the blue link color. Then, on the right side of the page, a grouping with previous and next buttons with only an icon, and a "View all results" link.</a:t>
            </a:r>
            <a:br>
              <a:rPr lang="en-US" sz="1100" b="0" i="0" u="none" strike="noStrike" cap="none" dirty="0">
                <a:solidFill>
                  <a:srgbClr val="000000"/>
                </a:solidFill>
                <a:effectLst/>
                <a:highlight>
                  <a:srgbClr val="FFFF00"/>
                </a:highlight>
                <a:latin typeface="Arial"/>
                <a:ea typeface="Arial"/>
                <a:cs typeface="Arial"/>
                <a:sym typeface="Arial"/>
              </a:rPr>
            </a:br>
            <a:br>
              <a:rPr lang="en-US" sz="1100" b="0" i="0" u="none" strike="noStrike" cap="none" dirty="0">
                <a:solidFill>
                  <a:srgbClr val="000000"/>
                </a:solidFill>
                <a:effectLst/>
                <a:highlight>
                  <a:srgbClr val="FFFF00"/>
                </a:highlight>
                <a:latin typeface="Arial"/>
                <a:ea typeface="Arial"/>
                <a:cs typeface="Arial"/>
                <a:sym typeface="Arial"/>
              </a:rPr>
            </a:br>
            <a:r>
              <a:rPr lang="en-US" sz="1100" b="0" i="0" u="none" strike="noStrike" cap="none" dirty="0">
                <a:solidFill>
                  <a:srgbClr val="000000"/>
                </a:solidFill>
                <a:effectLst/>
                <a:highlight>
                  <a:srgbClr val="FFFF00"/>
                </a:highlight>
                <a:latin typeface="Arial"/>
                <a:ea typeface="Arial"/>
                <a:cs typeface="Arial"/>
                <a:sym typeface="Arial"/>
              </a:rPr>
              <a:t>Below is the version that we made based on our usability testing.</a:t>
            </a:r>
          </a:p>
          <a:p>
            <a:pPr rtl="0" fontAlgn="base"/>
            <a:r>
              <a:rPr lang="en-US" sz="1100" b="0" i="0" u="none" strike="noStrike" cap="none" dirty="0">
                <a:solidFill>
                  <a:srgbClr val="000000"/>
                </a:solidFill>
                <a:effectLst/>
                <a:highlight>
                  <a:srgbClr val="FFFF00"/>
                </a:highlight>
                <a:latin typeface="Arial"/>
                <a:ea typeface="Arial"/>
                <a:cs typeface="Arial"/>
                <a:sym typeface="Arial"/>
              </a:rPr>
              <a:t>First, our revised version removes the horizontal gap between the page buttons and the previous/next buttons. While this was a clean solution, we found it was more effective to keep all the controls together. We also try to reduce horizontal gaps in the reading order because some users — particularly those with low vision or using screen magnifiers — find it hard for their eyes to follow horizontal gaps.</a:t>
            </a:r>
          </a:p>
          <a:p>
            <a:pPr rtl="0" fontAlgn="base"/>
            <a:r>
              <a:rPr lang="en-US" sz="1100" b="0" i="0" u="none" strike="noStrike" cap="none" dirty="0">
                <a:solidFill>
                  <a:srgbClr val="000000"/>
                </a:solidFill>
                <a:effectLst/>
                <a:highlight>
                  <a:srgbClr val="FFFF00"/>
                </a:highlight>
                <a:latin typeface="Arial"/>
                <a:ea typeface="Arial"/>
                <a:cs typeface="Arial"/>
                <a:sym typeface="Arial"/>
              </a:rPr>
              <a:t>Next, we wanted to improve the core functionality of the pagination component — showing the current page and focusing on clear navigation actions. In our revision, we increased the number of page slots to seven, and made sure we always showed the first, last, previous, and next pages. We moved the Previous and Next buttons to before and after the pages, the position most users expect. We removed the "View all results" link to keep our component focused on essential features. We made the button borders less dark and the backgrounds transparent to reduce the weight on the buttons and keep the focus on the page numbers. We made the current page button the same as the text color (black) to make it seem less like an active link. </a:t>
            </a:r>
          </a:p>
          <a:p>
            <a:pPr rtl="0" fontAlgn="base"/>
            <a:r>
              <a:rPr lang="en-US" sz="1100" b="0" i="0" u="none" strike="noStrike" cap="none" dirty="0">
                <a:solidFill>
                  <a:srgbClr val="000000"/>
                </a:solidFill>
                <a:effectLst/>
                <a:highlight>
                  <a:srgbClr val="FFFF00"/>
                </a:highlight>
                <a:latin typeface="Arial"/>
                <a:ea typeface="Arial"/>
                <a:cs typeface="Arial"/>
                <a:sym typeface="Arial"/>
              </a:rPr>
              <a:t>Lastly, though it is not shown here, we adjusted the mobile version, to make it more consistent with the desktop version. </a:t>
            </a:r>
          </a:p>
        </p:txBody>
      </p:sp>
    </p:spTree>
    <p:extLst>
      <p:ext uri="{BB962C8B-B14F-4D97-AF65-F5344CB8AC3E}">
        <p14:creationId xmlns:p14="http://schemas.microsoft.com/office/powerpoint/2010/main" val="2445566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23: By having a cross-functional team jointly review the findings of the validation phase, we were able to collectively make confident improvement decisions.</a:t>
            </a:r>
            <a:endParaRPr lang="en-US" sz="1800" dirty="0">
              <a:latin typeface="Public Sans"/>
              <a:ea typeface="Public Sans"/>
              <a:cs typeface="Public Sans"/>
              <a:sym typeface="Public Sans"/>
            </a:endParaRPr>
          </a:p>
        </p:txBody>
      </p:sp>
    </p:spTree>
    <p:extLst>
      <p:ext uri="{BB962C8B-B14F-4D97-AF65-F5344CB8AC3E}">
        <p14:creationId xmlns:p14="http://schemas.microsoft.com/office/powerpoint/2010/main" val="1072791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And now I will hand it off to James, who will walk you through a technical demo of the Pagination component.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Slide 24 continued.  (James’s section)</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Thank you, </a:t>
            </a:r>
            <a:r>
              <a:rPr lang="en-US" sz="1100" b="0" i="0" u="none" strike="noStrike" cap="none" dirty="0" err="1">
                <a:solidFill>
                  <a:srgbClr val="000000"/>
                </a:solidFill>
                <a:effectLst/>
                <a:latin typeface="Arial"/>
                <a:ea typeface="Arial"/>
                <a:cs typeface="Arial"/>
                <a:sym typeface="Arial"/>
              </a:rPr>
              <a:t>Sofya</a:t>
            </a:r>
            <a:r>
              <a:rPr lang="en-US" sz="1100" b="0" i="0" u="none" strike="noStrike" cap="none" dirty="0">
                <a:solidFill>
                  <a:srgbClr val="000000"/>
                </a:solidFill>
                <a:effectLst/>
                <a:latin typeface="Arial"/>
                <a:ea typeface="Arial"/>
                <a:cs typeface="Arial"/>
                <a:sym typeface="Arial"/>
              </a:rPr>
              <a:t>. Hello everyone, my name is James Mejia. I’m a developer on the USWDS core team.</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So now, let’s see pagination in action. We’ve prepared a search results page, so we can demo the component in a more realistic example. If we scroll down to the bottom, we can see our new pagination component. Pagination has 7 slots available to display your pages. It’s best practice to </a:t>
            </a:r>
            <a:r>
              <a:rPr lang="en-US" sz="1100" b="1" i="0" u="none" strike="noStrike" cap="none" dirty="0">
                <a:solidFill>
                  <a:srgbClr val="000000"/>
                </a:solidFill>
                <a:effectLst/>
                <a:latin typeface="Arial"/>
                <a:ea typeface="Arial"/>
                <a:cs typeface="Arial"/>
                <a:sym typeface="Arial"/>
              </a:rPr>
              <a:t>always</a:t>
            </a:r>
            <a:r>
              <a:rPr lang="en-US" sz="1100" b="0" i="0" u="none" strike="noStrike" cap="none" dirty="0">
                <a:solidFill>
                  <a:srgbClr val="000000"/>
                </a:solidFill>
                <a:effectLst/>
                <a:latin typeface="Arial"/>
                <a:ea typeface="Arial"/>
                <a:cs typeface="Arial"/>
                <a:sym typeface="Arial"/>
              </a:rPr>
              <a:t> display the first page, the current page, and the last page when available.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We’re using the default variant in this demo. This version is for more traditional datasets, where you get a fixed number of results. In this case, we have 12 pages of results. If we were to have 7 or fewer pages in our dataset, then we’d show all of the pages available within those 7 slots I mentioned.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resize screen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On small screens, we simplify the component by only displaying the page numbers. No previous or next links are visible. This is why it’s important to show the first page, the current, and last page when available.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Let’s take a closer look at a few states of pagination.</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Switch to states demo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This is the start of pagination on a small dataset. I previously mentioned showing all pages if the total number of pages are fewer than 7.</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Show 2 of 3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I work my way toward the middle of this small dataset, the first, current, and last pages are displayed and surrounded by the previous and next links.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Show 3 of 3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At the end of the small dataset, the next link disappears. </a:t>
            </a:r>
            <a:r>
              <a:rPr lang="en-US" sz="1100" b="1" i="0" u="none" strike="noStrike" cap="none" dirty="0">
                <a:solidFill>
                  <a:srgbClr val="000000"/>
                </a:solidFill>
                <a:effectLst/>
                <a:latin typeface="Arial"/>
                <a:ea typeface="Arial"/>
                <a:cs typeface="Arial"/>
                <a:sym typeface="Arial"/>
              </a:rPr>
              <a:t>Note: </a:t>
            </a:r>
            <a:r>
              <a:rPr lang="en-US" sz="1100" b="0" i="0" u="none" strike="noStrike" cap="none" dirty="0">
                <a:solidFill>
                  <a:srgbClr val="000000"/>
                </a:solidFill>
                <a:effectLst/>
                <a:latin typeface="Arial"/>
                <a:ea typeface="Arial"/>
                <a:cs typeface="Arial"/>
                <a:sym typeface="Arial"/>
              </a:rPr>
              <a:t>For accessibility, we add a special aria label for the last page. It reads “</a:t>
            </a:r>
            <a:r>
              <a:rPr lang="en-US" sz="1100" b="0" i="1" u="none" strike="noStrike" cap="none" dirty="0">
                <a:solidFill>
                  <a:srgbClr val="000000"/>
                </a:solidFill>
                <a:effectLst/>
                <a:latin typeface="Arial"/>
                <a:ea typeface="Arial"/>
                <a:cs typeface="Arial"/>
                <a:sym typeface="Arial"/>
              </a:rPr>
              <a:t>last page, page 3”</a:t>
            </a:r>
            <a:r>
              <a:rPr lang="en-US" sz="1100" b="0" i="0" u="none" strike="noStrike" cap="none" dirty="0">
                <a:solidFill>
                  <a:srgbClr val="000000"/>
                </a:solidFill>
                <a:effectLst/>
                <a:latin typeface="Arial"/>
                <a:ea typeface="Arial"/>
                <a:cs typeface="Arial"/>
                <a:sym typeface="Arial"/>
              </a:rPr>
              <a:t> in this case.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Now, let’s take a look at what pagination would look like for larger collections of pages. For example, more than 7.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Show 1 of 12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At the start of larger collections, we show the first five pages, an overflow element —ellipsis in this case — the very last page, and the next link.</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Show 6 of 12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In the middle of this larger dataset, we show the very first page, the overflow, the current page and its immediate siblings, another overflow element, and the very last page surrounded by the previous and next links.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Show 11 of 12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Toward the end of the dataset, we have the very first page, an overflow, and the last five pages, with previous and next links on either side.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Show infinite variant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 other variant, infinite, isn't too different from our default. This variant is for unbounded datasets. It’s use case is smaller than the default. If you want to show a lot of search results ordered by relevance, this would be a good fit. </a:t>
            </a:r>
          </a:p>
          <a:p>
            <a:pPr rtl="0"/>
            <a:r>
              <a:rPr lang="en-US" sz="1100" b="0" i="0" u="none" strike="noStrike" cap="none" dirty="0">
                <a:solidFill>
                  <a:srgbClr val="000000"/>
                </a:solidFill>
                <a:effectLst/>
                <a:latin typeface="Arial"/>
                <a:ea typeface="Arial"/>
                <a:cs typeface="Arial"/>
                <a:sym typeface="Arial"/>
              </a:rPr>
              <a:t>Its goal is to show as many pages as possible. At the start of the dataset, it looks similar to the default. However, instead of showing the very last page, like on the default, we show an overflow element to clearly indicate that there are more pages.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Show 2 unbounded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As you progress through the pages, it’s visually similar to the default.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Show 6 unbounded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Our last example shows us progressing through to page 12 of an unbounded set of pages.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Set current item to 12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Settings</a:t>
            </a:r>
            <a:r>
              <a:rPr lang="en-US" sz="1100" b="0" i="0" u="none" strike="noStrike" cap="none" dirty="0">
                <a:solidFill>
                  <a:srgbClr val="000000"/>
                </a:solidFill>
                <a:effectLst/>
                <a:latin typeface="Arial"/>
                <a:ea typeface="Arial"/>
                <a:cs typeface="Arial"/>
                <a:sym typeface="Arial"/>
              </a:rPr>
              <a:t>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Pagination has 5 available component settings: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$theme-pagination-background-color </a:t>
            </a:r>
            <a:r>
              <a:rPr lang="en-US" sz="1100" b="0" i="0" u="none" strike="noStrike" cap="none" dirty="0">
                <a:solidFill>
                  <a:srgbClr val="000000"/>
                </a:solidFill>
                <a:effectLst/>
                <a:latin typeface="Arial"/>
                <a:ea typeface="Arial"/>
                <a:cs typeface="Arial"/>
                <a:sym typeface="Arial"/>
              </a:rPr>
              <a:t>for accessible link color setting.</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 can see how this works by setting  “ink” as a background color in our demo and updating the components background color variable to “ink”.</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&lt;&lt; Uncomment code in template - Set variable to “ink” &gt;&gt;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 rest of the settings for pagination are pretty straightforward. Besides $theme-pagination-background-color, we have:</a:t>
            </a:r>
            <a:br>
              <a:rPr lang="en-US" sz="1100" b="0" i="0" u="none" strike="noStrike" cap="none" dirty="0">
                <a:solidFill>
                  <a:srgbClr val="000000"/>
                </a:solidFill>
                <a:effectLst/>
                <a:latin typeface="Arial"/>
                <a:ea typeface="Arial"/>
                <a:cs typeface="Arial"/>
                <a:sym typeface="Arial"/>
              </a:rPr>
            </a:b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$theme-pagination-breakpoint</a:t>
            </a:r>
            <a:r>
              <a:rPr lang="en-US" sz="1100" b="0" i="0" u="none" strike="noStrike" cap="none" dirty="0">
                <a:solidFill>
                  <a:srgbClr val="000000"/>
                </a:solidFill>
                <a:effectLst/>
                <a:latin typeface="Arial"/>
                <a:ea typeface="Arial"/>
                <a:cs typeface="Arial"/>
                <a:sym typeface="Arial"/>
              </a:rPr>
              <a:t> to determine at which breakpoint we show the full component.</a:t>
            </a: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$theme-pagination-button-border-radius </a:t>
            </a:r>
            <a:r>
              <a:rPr lang="en-US" sz="1100" b="0" i="0" u="none" strike="noStrike" cap="none" dirty="0">
                <a:solidFill>
                  <a:srgbClr val="000000"/>
                </a:solidFill>
                <a:effectLst/>
                <a:latin typeface="Arial"/>
                <a:ea typeface="Arial"/>
                <a:cs typeface="Arial"/>
                <a:sym typeface="Arial"/>
              </a:rPr>
              <a:t>the roundness of the buttons</a:t>
            </a: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$theme-pagination-button-border-width </a:t>
            </a:r>
            <a:r>
              <a:rPr lang="en-US" sz="1100" b="0" i="0" u="none" strike="noStrike" cap="none" dirty="0">
                <a:solidFill>
                  <a:srgbClr val="000000"/>
                </a:solidFill>
                <a:effectLst/>
                <a:latin typeface="Arial"/>
                <a:ea typeface="Arial"/>
                <a:cs typeface="Arial"/>
                <a:sym typeface="Arial"/>
              </a:rPr>
              <a:t>the border width of the buttons</a:t>
            </a: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$theme-pagination-font-family </a:t>
            </a:r>
            <a:r>
              <a:rPr lang="en-US" sz="1100" b="0" i="0" u="none" strike="noStrike" cap="none" dirty="0">
                <a:solidFill>
                  <a:srgbClr val="000000"/>
                </a:solidFill>
                <a:effectLst/>
                <a:latin typeface="Arial"/>
                <a:ea typeface="Arial"/>
                <a:cs typeface="Arial"/>
                <a:sym typeface="Arial"/>
              </a:rPr>
              <a:t>the font used in the component.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 hope you’ve found this technical demo useful and look forward to hearing your experiences with pagination. Now, Katie Kline will walk us through the pagination guidance. Thank you.</a:t>
            </a:r>
            <a:endParaRPr lang="en-US" b="0" dirty="0">
              <a:effectLst/>
            </a:endParaRPr>
          </a:p>
          <a:p>
            <a:br>
              <a:rPr lang="en-US" dirty="0"/>
            </a:br>
            <a:endParaRPr sz="1400" dirty="0"/>
          </a:p>
        </p:txBody>
      </p:sp>
    </p:spTree>
    <p:extLst>
      <p:ext uri="{BB962C8B-B14F-4D97-AF65-F5344CB8AC3E}">
        <p14:creationId xmlns:p14="http://schemas.microsoft.com/office/powerpoint/2010/main" val="2324909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99fedcee1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a99fedcee1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Slide 25.   Thanks, James! My name is Katie Kline, and I am a content strategist working with the USWDS team. Now we’d like to walk you through the highlights of Pagination guidance. There are several guidelines associated with using this component: </a:t>
            </a:r>
          </a:p>
          <a:p>
            <a:pPr lvl="1" rtl="0" fontAlgn="base"/>
            <a:r>
              <a:rPr lang="en-US" sz="1100" b="1" i="0" u="none" strike="noStrike" cap="none" dirty="0">
                <a:solidFill>
                  <a:srgbClr val="000000"/>
                </a:solidFill>
                <a:effectLst/>
                <a:latin typeface="Arial"/>
                <a:ea typeface="Arial"/>
                <a:cs typeface="Arial"/>
                <a:sym typeface="Arial"/>
              </a:rPr>
              <a:t>Show the size of the paginated set. </a:t>
            </a:r>
            <a:r>
              <a:rPr lang="en-US" sz="1100" b="0" i="0" u="none" strike="noStrike" cap="none" dirty="0">
                <a:solidFill>
                  <a:srgbClr val="000000"/>
                </a:solidFill>
                <a:effectLst/>
                <a:latin typeface="Arial"/>
                <a:ea typeface="Arial"/>
                <a:cs typeface="Arial"/>
                <a:sym typeface="Arial"/>
              </a:rPr>
              <a:t>Users want to know the length of a section that has been paginated. This is most commonly accomplished by always showing the last page as the last item in the navigation. Users should also know if the set is unbounded and has no discrete length. For example, some large search results will not have a “last” page. The USWDS Pagination component will always show the last page of the set as a navigable link, or show an ellipsis at the end of the links if the set is unbounded.</a:t>
            </a:r>
          </a:p>
          <a:p>
            <a:pPr lvl="1" rtl="0" fontAlgn="base"/>
            <a:r>
              <a:rPr lang="en-US" sz="1100" b="1" i="0" u="none" strike="noStrike" cap="none" dirty="0">
                <a:solidFill>
                  <a:srgbClr val="000000"/>
                </a:solidFill>
                <a:effectLst/>
                <a:latin typeface="Arial"/>
                <a:ea typeface="Arial"/>
                <a:cs typeface="Arial"/>
                <a:sym typeface="Arial"/>
              </a:rPr>
              <a:t>Highlight the current page. </a:t>
            </a:r>
            <a:r>
              <a:rPr lang="en-US" sz="1100" b="0" i="0" u="none" strike="noStrike" cap="none" dirty="0">
                <a:solidFill>
                  <a:srgbClr val="000000"/>
                </a:solidFill>
                <a:effectLst/>
                <a:latin typeface="Arial"/>
                <a:ea typeface="Arial"/>
                <a:cs typeface="Arial"/>
                <a:sym typeface="Arial"/>
              </a:rPr>
              <a:t>It’s important for the user to know where they are, and what page they're on. </a:t>
            </a:r>
          </a:p>
          <a:p>
            <a:pPr lvl="1" rtl="0" fontAlgn="base"/>
            <a:r>
              <a:rPr lang="en-US" sz="1100" b="1" i="0" u="none" strike="noStrike" cap="none" dirty="0">
                <a:solidFill>
                  <a:srgbClr val="000000"/>
                </a:solidFill>
                <a:effectLst/>
                <a:latin typeface="Arial"/>
                <a:ea typeface="Arial"/>
                <a:cs typeface="Arial"/>
                <a:sym typeface="Arial"/>
              </a:rPr>
              <a:t>Include the first, previous, and next pages. </a:t>
            </a:r>
            <a:r>
              <a:rPr lang="en-US" sz="1100" b="0" i="0" u="none" strike="noStrike" cap="none" dirty="0">
                <a:solidFill>
                  <a:srgbClr val="000000"/>
                </a:solidFill>
                <a:effectLst/>
                <a:latin typeface="Arial"/>
                <a:ea typeface="Arial"/>
                <a:cs typeface="Arial"/>
                <a:sym typeface="Arial"/>
              </a:rPr>
              <a:t>Users should always be able to navigate to each of these pages from any page in the set.</a:t>
            </a:r>
          </a:p>
          <a:p>
            <a:r>
              <a:rPr lang="en-US" sz="1100" b="1" i="0" u="none" strike="noStrike" cap="none" dirty="0">
                <a:solidFill>
                  <a:srgbClr val="000000"/>
                </a:solidFill>
                <a:effectLst/>
                <a:latin typeface="Arial"/>
                <a:ea typeface="Arial"/>
                <a:cs typeface="Arial"/>
                <a:sym typeface="Arial"/>
              </a:rPr>
              <a:t>Indicate any missing pages.</a:t>
            </a:r>
            <a:r>
              <a:rPr lang="en-US" sz="1100" b="0" i="0" u="none" strike="noStrike" cap="none" dirty="0">
                <a:solidFill>
                  <a:srgbClr val="000000"/>
                </a:solidFill>
                <a:effectLst/>
                <a:latin typeface="Arial"/>
                <a:ea typeface="Arial"/>
                <a:cs typeface="Arial"/>
                <a:sym typeface="Arial"/>
              </a:rPr>
              <a:t> Whenever there are pages missing between two elements, indicate the absence of these pages with an overflow indicator like a non-selectable ellipsis.</a:t>
            </a:r>
            <a:endParaRPr sz="1100" dirty="0"/>
          </a:p>
        </p:txBody>
      </p:sp>
    </p:spTree>
    <p:extLst>
      <p:ext uri="{BB962C8B-B14F-4D97-AF65-F5344CB8AC3E}">
        <p14:creationId xmlns:p14="http://schemas.microsoft.com/office/powerpoint/2010/main" val="3055646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99fedcee1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a99fedcee1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Slide 26.</a:t>
            </a:r>
          </a:p>
          <a:p>
            <a:pPr lvl="1" rtl="0" fontAlgn="base"/>
            <a:r>
              <a:rPr lang="en-US" sz="1100" b="1" i="0" u="none" strike="noStrike" cap="none" dirty="0">
                <a:solidFill>
                  <a:srgbClr val="000000"/>
                </a:solidFill>
                <a:effectLst/>
                <a:latin typeface="Arial"/>
                <a:ea typeface="Arial"/>
                <a:cs typeface="Arial"/>
                <a:sym typeface="Arial"/>
              </a:rPr>
              <a:t>Use as few navigation items as possible.</a:t>
            </a:r>
            <a:r>
              <a:rPr lang="en-US" sz="1100" b="0" i="0" u="none" strike="noStrike" cap="none" dirty="0">
                <a:solidFill>
                  <a:srgbClr val="000000"/>
                </a:solidFill>
                <a:effectLst/>
                <a:latin typeface="Arial"/>
                <a:ea typeface="Arial"/>
                <a:cs typeface="Arial"/>
                <a:sym typeface="Arial"/>
              </a:rPr>
              <a:t> Focus on essential actions and avoid adding more items (like extra page buttons) to Pagination just to fill space. </a:t>
            </a:r>
          </a:p>
          <a:p>
            <a:pPr lvl="1" rtl="0" fontAlgn="base"/>
            <a:r>
              <a:rPr lang="en-US" sz="1100" b="1" i="0" u="none" strike="noStrike" cap="none" dirty="0">
                <a:solidFill>
                  <a:srgbClr val="000000"/>
                </a:solidFill>
                <a:effectLst/>
                <a:latin typeface="Arial"/>
                <a:ea typeface="Arial"/>
                <a:cs typeface="Arial"/>
                <a:sym typeface="Arial"/>
              </a:rPr>
              <a:t>Show navigation items in a single line.</a:t>
            </a:r>
            <a:r>
              <a:rPr lang="en-US" sz="1100" b="0" i="0" u="none" strike="noStrike" cap="none" dirty="0">
                <a:solidFill>
                  <a:srgbClr val="000000"/>
                </a:solidFill>
                <a:effectLst/>
                <a:latin typeface="Arial"/>
                <a:ea typeface="Arial"/>
                <a:cs typeface="Arial"/>
                <a:sym typeface="Arial"/>
              </a:rPr>
              <a:t> Pagination can be hard to understand — and individual items can be more difficult to select — when the items break over one line. Avoid using Pagination in any context where it would be more than one line long. </a:t>
            </a:r>
          </a:p>
          <a:p>
            <a:pPr lvl="1" rtl="0" fontAlgn="base"/>
            <a:r>
              <a:rPr lang="en-US" sz="1100" b="1" i="0" u="none" strike="noStrike" cap="none" dirty="0">
                <a:solidFill>
                  <a:srgbClr val="000000"/>
                </a:solidFill>
                <a:effectLst/>
                <a:latin typeface="Arial"/>
                <a:ea typeface="Arial"/>
                <a:cs typeface="Arial"/>
                <a:sym typeface="Arial"/>
              </a:rPr>
              <a:t>Use generous touch targets.</a:t>
            </a:r>
            <a:r>
              <a:rPr lang="en-US" sz="1100" b="0" i="0" u="none" strike="noStrike" cap="none" dirty="0">
                <a:solidFill>
                  <a:srgbClr val="000000"/>
                </a:solidFill>
                <a:effectLst/>
                <a:latin typeface="Arial"/>
                <a:ea typeface="Arial"/>
                <a:cs typeface="Arial"/>
                <a:sym typeface="Arial"/>
              </a:rPr>
              <a:t> Use touch targets that are big enough to select with any finger and have enough separation to avoid mistakes.</a:t>
            </a:r>
          </a:p>
          <a:p>
            <a:r>
              <a:rPr lang="en-US" sz="1100" b="1" i="0" u="none" strike="noStrike" cap="none" dirty="0">
                <a:solidFill>
                  <a:srgbClr val="000000"/>
                </a:solidFill>
                <a:effectLst/>
                <a:latin typeface="Arial"/>
                <a:ea typeface="Arial"/>
                <a:cs typeface="Arial"/>
                <a:sym typeface="Arial"/>
              </a:rPr>
              <a:t>Optimize the number of entries per page.</a:t>
            </a:r>
            <a:r>
              <a:rPr lang="en-US" sz="1100" b="0" i="0" u="none" strike="noStrike" cap="none" dirty="0">
                <a:solidFill>
                  <a:srgbClr val="000000"/>
                </a:solidFill>
                <a:effectLst/>
                <a:latin typeface="Arial"/>
                <a:ea typeface="Arial"/>
                <a:cs typeface="Arial"/>
                <a:sym typeface="Arial"/>
              </a:rPr>
              <a:t> Consider page load, performance, and the user’s scrolling preferences when determining how many items are displayed on each page. Some paginated content benefits from user control over the number of elements to show on each page.</a:t>
            </a:r>
            <a:endParaRPr lang="en-US" sz="1100" dirty="0"/>
          </a:p>
        </p:txBody>
      </p:sp>
    </p:spTree>
    <p:extLst>
      <p:ext uri="{BB962C8B-B14F-4D97-AF65-F5344CB8AC3E}">
        <p14:creationId xmlns:p14="http://schemas.microsoft.com/office/powerpoint/2010/main" val="1081529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99fedcee1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a99fedcee1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Slide 27. That was a high-level look at the usability of Pagination, but we have also given careful consideration to the accessibility of the component. Here are some additional guidelines you should keep in mind as well.</a:t>
            </a:r>
          </a:p>
          <a:p>
            <a:pPr lvl="1" rtl="0" fontAlgn="base"/>
            <a:r>
              <a:rPr lang="en-US" sz="1100" b="1" i="0" u="none" strike="noStrike" cap="none" dirty="0">
                <a:solidFill>
                  <a:srgbClr val="000000"/>
                </a:solidFill>
                <a:effectLst/>
                <a:latin typeface="Arial"/>
                <a:ea typeface="Arial"/>
                <a:cs typeface="Arial"/>
                <a:sym typeface="Arial"/>
              </a:rPr>
              <a:t>Pagination should be a &lt;nav&gt; element with a unique descriptive label.</a:t>
            </a:r>
            <a:r>
              <a:rPr lang="en-US" sz="1100" b="0" i="0" u="none" strike="noStrike" cap="none" dirty="0">
                <a:solidFill>
                  <a:srgbClr val="000000"/>
                </a:solidFill>
                <a:effectLst/>
                <a:latin typeface="Arial"/>
                <a:ea typeface="Arial"/>
                <a:cs typeface="Arial"/>
                <a:sym typeface="Arial"/>
              </a:rPr>
              <a:t> Clearly identify Pagination as a distinct navigation section to screen readers.</a:t>
            </a:r>
          </a:p>
          <a:p>
            <a:pPr lvl="1" rtl="0" fontAlgn="base"/>
            <a:r>
              <a:rPr lang="en-US" sz="1100" b="1" i="0" u="none" strike="noStrike" cap="none" dirty="0">
                <a:solidFill>
                  <a:srgbClr val="000000"/>
                </a:solidFill>
                <a:effectLst/>
                <a:latin typeface="Arial"/>
                <a:ea typeface="Arial"/>
                <a:cs typeface="Arial"/>
                <a:sym typeface="Arial"/>
              </a:rPr>
              <a:t>Voice the current page with </a:t>
            </a:r>
            <a:r>
              <a:rPr lang="en-US" sz="1100" b="0" i="0" u="none" strike="noStrike" cap="none" dirty="0">
                <a:solidFill>
                  <a:srgbClr val="000000"/>
                </a:solidFill>
                <a:effectLst/>
                <a:latin typeface="Arial"/>
                <a:ea typeface="Arial"/>
                <a:cs typeface="Arial"/>
                <a:sym typeface="Arial"/>
              </a:rPr>
              <a:t>aria-current</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Using </a:t>
            </a:r>
            <a:r>
              <a:rPr lang="en-US" sz="1100" b="1" i="0" u="none" strike="noStrike" cap="none" dirty="0">
                <a:solidFill>
                  <a:srgbClr val="000000"/>
                </a:solidFill>
                <a:effectLst/>
                <a:latin typeface="Arial"/>
                <a:ea typeface="Arial"/>
                <a:cs typeface="Arial"/>
                <a:sym typeface="Arial"/>
              </a:rPr>
              <a:t>aria-current</a:t>
            </a:r>
            <a:r>
              <a:rPr lang="en-US" sz="1100" b="0" i="0" u="none" strike="noStrike" cap="none" dirty="0">
                <a:solidFill>
                  <a:srgbClr val="000000"/>
                </a:solidFill>
                <a:effectLst/>
                <a:latin typeface="Arial"/>
                <a:ea typeface="Arial"/>
                <a:cs typeface="Arial"/>
                <a:sym typeface="Arial"/>
              </a:rPr>
              <a:t> on the current page's link ensures the current page's link item is voiced as the current page for screen readers.</a:t>
            </a:r>
          </a:p>
          <a:p>
            <a:pPr lvl="1" rtl="0" fontAlgn="base"/>
            <a:r>
              <a:rPr lang="en-US" sz="1100" b="1" i="0" u="none" strike="noStrike" cap="none" dirty="0">
                <a:solidFill>
                  <a:srgbClr val="000000"/>
                </a:solidFill>
                <a:effectLst/>
                <a:latin typeface="Arial"/>
                <a:ea typeface="Arial"/>
                <a:cs typeface="Arial"/>
                <a:sym typeface="Arial"/>
              </a:rPr>
              <a:t>Assure that every navigation element is voiced as a “page” and that the last element is voiced as the </a:t>
            </a: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“last page.”</a:t>
            </a:r>
            <a:r>
              <a:rPr lang="en-US" sz="1100" b="0" i="0" u="none" strike="noStrike" cap="none" dirty="0">
                <a:solidFill>
                  <a:srgbClr val="000000"/>
                </a:solidFill>
                <a:effectLst/>
                <a:latin typeface="Arial"/>
                <a:ea typeface="Arial"/>
                <a:cs typeface="Arial"/>
                <a:sym typeface="Arial"/>
              </a:rPr>
              <a:t> Provide as much context as possible to screen readers.</a:t>
            </a:r>
          </a:p>
          <a:p>
            <a:pPr lvl="1" rtl="0" fontAlgn="base"/>
            <a:r>
              <a:rPr lang="en-US" sz="1100" b="1" i="0" u="none" strike="noStrike" cap="none" dirty="0">
                <a:solidFill>
                  <a:srgbClr val="000000"/>
                </a:solidFill>
                <a:effectLst/>
                <a:latin typeface="Arial"/>
                <a:ea typeface="Arial"/>
                <a:cs typeface="Arial"/>
                <a:sym typeface="Arial"/>
              </a:rPr>
              <a:t>Use a link for the current page for robustness.</a:t>
            </a:r>
            <a:r>
              <a:rPr lang="en-US" sz="1100" b="0" i="0" u="none" strike="noStrike" cap="none" dirty="0">
                <a:solidFill>
                  <a:srgbClr val="000000"/>
                </a:solidFill>
                <a:effectLst/>
                <a:latin typeface="Arial"/>
                <a:ea typeface="Arial"/>
                <a:cs typeface="Arial"/>
                <a:sym typeface="Arial"/>
              </a:rPr>
              <a:t> While it may sound counterintuitive to link to the current page in your Pagination component, it makes sense to include this as a link, so screen readers voice the current page whether the user navigates by element or by tabbing.</a:t>
            </a:r>
          </a:p>
          <a:p>
            <a:r>
              <a:rPr lang="en-US" sz="1100" b="1" i="0" u="none" strike="noStrike" cap="none" dirty="0">
                <a:solidFill>
                  <a:srgbClr val="000000"/>
                </a:solidFill>
                <a:effectLst/>
                <a:latin typeface="Arial"/>
                <a:ea typeface="Arial"/>
                <a:cs typeface="Arial"/>
                <a:sym typeface="Arial"/>
              </a:rPr>
              <a:t>Avoid large horizontal gaps between navigation elements.</a:t>
            </a:r>
            <a:r>
              <a:rPr lang="en-US" sz="1100" b="0" i="0" u="none" strike="noStrike" cap="none" dirty="0">
                <a:solidFill>
                  <a:srgbClr val="000000"/>
                </a:solidFill>
                <a:effectLst/>
                <a:latin typeface="Arial"/>
                <a:ea typeface="Arial"/>
                <a:cs typeface="Arial"/>
                <a:sym typeface="Arial"/>
              </a:rPr>
              <a:t> Users with limited vision or using a screen magnifier may stop scanning and miss an element if there's too much horizontal space between one element and the previous element in the reading order. </a:t>
            </a:r>
            <a:endParaRPr lang="en-US" sz="1100" dirty="0"/>
          </a:p>
        </p:txBody>
      </p:sp>
    </p:spTree>
    <p:extLst>
      <p:ext uri="{BB962C8B-B14F-4D97-AF65-F5344CB8AC3E}">
        <p14:creationId xmlns:p14="http://schemas.microsoft.com/office/powerpoint/2010/main" val="150407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99fedcee1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a99fedcee1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 Slide 28. </a:t>
            </a:r>
            <a:r>
              <a:rPr lang="en-US" sz="1100" b="1" i="0" u="none" strike="noStrike" cap="none" dirty="0">
                <a:solidFill>
                  <a:srgbClr val="000000"/>
                </a:solidFill>
                <a:effectLst/>
                <a:latin typeface="Arial"/>
                <a:ea typeface="Arial"/>
                <a:cs typeface="Arial"/>
                <a:sym typeface="Arial"/>
              </a:rPr>
              <a:t>So when should you use the Pagination component? </a:t>
            </a:r>
            <a:r>
              <a:rPr lang="en-US" sz="1100" b="0" i="0" u="none" strike="noStrike" cap="none" dirty="0">
                <a:solidFill>
                  <a:srgbClr val="000000"/>
                </a:solidFill>
                <a:effectLst/>
                <a:latin typeface="Arial"/>
                <a:ea typeface="Arial"/>
                <a:cs typeface="Arial"/>
                <a:sym typeface="Arial"/>
              </a:rPr>
              <a:t>There are a couple of common use cases for pagination.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Search results.</a:t>
            </a:r>
            <a:r>
              <a:rPr lang="en-US" sz="1100" b="0" i="0" u="none" strike="noStrike" cap="none" dirty="0">
                <a:solidFill>
                  <a:srgbClr val="000000"/>
                </a:solidFill>
                <a:effectLst/>
                <a:latin typeface="Arial"/>
                <a:ea typeface="Arial"/>
                <a:cs typeface="Arial"/>
                <a:sym typeface="Arial"/>
              </a:rPr>
              <a:t> Pagination is most commonly used with paginated search results. </a:t>
            </a:r>
            <a:br>
              <a:rPr lang="en-US" sz="1100" b="0" i="0" u="none" strike="noStrike" cap="none" dirty="0">
                <a:solidFill>
                  <a:srgbClr val="000000"/>
                </a:solidFill>
                <a:effectLst/>
                <a:latin typeface="Arial"/>
                <a:ea typeface="Arial"/>
                <a:cs typeface="Arial"/>
                <a:sym typeface="Arial"/>
              </a:rPr>
            </a:b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Multi-page collections of related items. </a:t>
            </a:r>
            <a:r>
              <a:rPr lang="en-US" sz="1100" b="0" i="0" u="none" strike="noStrike" cap="none" dirty="0">
                <a:solidFill>
                  <a:srgbClr val="000000"/>
                </a:solidFill>
                <a:effectLst/>
                <a:latin typeface="Arial"/>
                <a:ea typeface="Arial"/>
                <a:cs typeface="Arial"/>
                <a:sym typeface="Arial"/>
              </a:rPr>
              <a:t>Common examples include articles related to a category or tag, content archives, and history or activity.</a:t>
            </a:r>
            <a:endParaRPr lang="en-US" sz="1400" dirty="0"/>
          </a:p>
        </p:txBody>
      </p:sp>
    </p:spTree>
    <p:extLst>
      <p:ext uri="{BB962C8B-B14F-4D97-AF65-F5344CB8AC3E}">
        <p14:creationId xmlns:p14="http://schemas.microsoft.com/office/powerpoint/2010/main" val="997912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99fedcee1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a99fedcee1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Slide 29.  </a:t>
            </a:r>
            <a:r>
              <a:rPr lang="en-US" sz="1100" b="1" i="0" u="none" strike="noStrike" cap="none" dirty="0">
                <a:solidFill>
                  <a:srgbClr val="000000"/>
                </a:solidFill>
                <a:effectLst/>
                <a:latin typeface="Arial"/>
                <a:ea typeface="Arial"/>
                <a:cs typeface="Arial"/>
                <a:sym typeface="Arial"/>
              </a:rPr>
              <a:t>And when should you consider something else? </a:t>
            </a:r>
            <a:r>
              <a:rPr lang="en-US" sz="1100" b="0" i="0" u="none" strike="noStrike" cap="none" dirty="0">
                <a:solidFill>
                  <a:srgbClr val="000000"/>
                </a:solidFill>
                <a:effectLst/>
                <a:latin typeface="Arial"/>
                <a:ea typeface="Arial"/>
                <a:cs typeface="Arial"/>
                <a:sym typeface="Arial"/>
              </a:rPr>
              <a:t>There are also cases in which Pagination is not the best approach.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Meaningful page groupings. </a:t>
            </a:r>
            <a:r>
              <a:rPr lang="en-US" sz="1100" b="0" i="0" u="none" strike="noStrike" cap="none" dirty="0">
                <a:solidFill>
                  <a:srgbClr val="000000"/>
                </a:solidFill>
                <a:effectLst/>
                <a:latin typeface="Arial"/>
                <a:ea typeface="Arial"/>
                <a:cs typeface="Arial"/>
                <a:sym typeface="Arial"/>
              </a:rPr>
              <a:t>Meaningful page groupings are more like sections or chapters. Use conventional navigation like side navigation.</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Steps in a sequence.</a:t>
            </a:r>
            <a:r>
              <a:rPr lang="en-US" sz="1100" b="0" i="0" u="none" strike="noStrike" cap="none" dirty="0">
                <a:solidFill>
                  <a:srgbClr val="000000"/>
                </a:solidFill>
                <a:effectLst/>
                <a:latin typeface="Arial"/>
                <a:ea typeface="Arial"/>
                <a:cs typeface="Arial"/>
                <a:sym typeface="Arial"/>
              </a:rPr>
              <a:t> If you need to indicate progress through a series of steps that must be completed in succession, like a multipart form, consider using the step indicator component, use the Step Indicator component.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And finally, </a:t>
            </a:r>
            <a:r>
              <a:rPr lang="en-US" sz="1100" b="1" i="0" u="none" strike="noStrike" cap="none" dirty="0">
                <a:solidFill>
                  <a:srgbClr val="000000"/>
                </a:solidFill>
                <a:effectLst/>
                <a:latin typeface="Arial"/>
                <a:ea typeface="Arial"/>
                <a:cs typeface="Arial"/>
                <a:sym typeface="Arial"/>
              </a:rPr>
              <a:t>Short collections.</a:t>
            </a:r>
            <a:r>
              <a:rPr lang="en-US" sz="1100" b="0" i="0" u="none" strike="noStrike" cap="none" dirty="0">
                <a:solidFill>
                  <a:srgbClr val="000000"/>
                </a:solidFill>
                <a:effectLst/>
                <a:latin typeface="Arial"/>
                <a:ea typeface="Arial"/>
                <a:cs typeface="Arial"/>
                <a:sym typeface="Arial"/>
              </a:rPr>
              <a:t>  If the length of the entire collection is less than 3-4 screen lengths long, consider showing all the items at once instead of paginating. </a:t>
            </a:r>
          </a:p>
        </p:txBody>
      </p:sp>
    </p:spTree>
    <p:extLst>
      <p:ext uri="{BB962C8B-B14F-4D97-AF65-F5344CB8AC3E}">
        <p14:creationId xmlns:p14="http://schemas.microsoft.com/office/powerpoint/2010/main" val="1467664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3. So, to kick things off, a quick </a:t>
            </a:r>
            <a:r>
              <a:rPr lang="en-US" sz="1100" b="0" i="0" u="none" strike="noStrike" cap="none" dirty="0" err="1">
                <a:solidFill>
                  <a:srgbClr val="000000"/>
                </a:solidFill>
                <a:effectLst/>
                <a:latin typeface="Arial"/>
                <a:ea typeface="Arial"/>
                <a:cs typeface="Arial"/>
                <a:sym typeface="Arial"/>
              </a:rPr>
              <a:t>lil</a:t>
            </a:r>
            <a:r>
              <a:rPr lang="en-US" sz="1100" b="0" i="0" u="none" strike="noStrike" cap="none" dirty="0">
                <a:solidFill>
                  <a:srgbClr val="000000"/>
                </a:solidFill>
                <a:effectLst/>
                <a:latin typeface="Arial"/>
                <a:ea typeface="Arial"/>
                <a:cs typeface="Arial"/>
                <a:sym typeface="Arial"/>
              </a:rPr>
              <a:t> poll: Do you currently help maintain a site with multilingual content?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1: Yes.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2: No.</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you're interested in answering, give it a go. We're just interested to hear more from folks on the call. If you can't see the poll or can't access it for any reason, either put your answer in the chat, or just feel comforted that it's a pretty unserious poll with no stakes. We'll share out the results in just a minute. I know that from the USWDS perspective, we're starting to do more to support content that is not in English, starting with Spanish-language versions of some of our components. But we still have a ways to go to build design system components and layouts that support downstream multilingual implementations and more comprehensive documentation of multilingual content elements on our site.</a:t>
            </a:r>
            <a:endParaRPr sz="14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Slide 30. This has been an overview of the usability, accessibility, and use cases of pagination — the full guidance for this component is available on our website at </a:t>
            </a:r>
            <a:r>
              <a:rPr lang="en-US" sz="1100" b="1" i="0" u="none" strike="noStrike" cap="none" dirty="0" err="1">
                <a:solidFill>
                  <a:srgbClr val="000000"/>
                </a:solidFill>
                <a:effectLst/>
                <a:latin typeface="Arial"/>
                <a:ea typeface="Arial"/>
                <a:cs typeface="Arial"/>
                <a:sym typeface="Arial"/>
              </a:rPr>
              <a:t>designsystem.digital.gov</a:t>
            </a:r>
            <a:r>
              <a:rPr lang="en-US" sz="1100" b="1" i="0" u="none" strike="noStrike" cap="none" dirty="0">
                <a:solidFill>
                  <a:srgbClr val="000000"/>
                </a:solidFill>
                <a:effectLst/>
                <a:latin typeface="Arial"/>
                <a:ea typeface="Arial"/>
                <a:cs typeface="Arial"/>
                <a:sym typeface="Arial"/>
              </a:rPr>
              <a:t>/components/pagination</a:t>
            </a:r>
            <a:r>
              <a:rPr lang="en-US" sz="1100" b="0" i="0" u="none" strike="noStrike" cap="none" dirty="0">
                <a:solidFill>
                  <a:srgbClr val="000000"/>
                </a:solidFill>
                <a:effectLst/>
                <a:latin typeface="Arial"/>
                <a:ea typeface="Arial"/>
                <a:cs typeface="Arial"/>
                <a:sym typeface="Arial"/>
              </a:rPr>
              <a:t>. Try it out for yourself and let us know what you find. Now, I will pass the mic back to Dan to discuss other product updates.</a:t>
            </a:r>
            <a:endParaRPr lang="en-US" sz="18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Slide 31. Thanks Katie — and thanks James and </a:t>
            </a:r>
            <a:r>
              <a:rPr lang="en-US" sz="1100" b="0" i="0" u="none" strike="noStrike" cap="none" dirty="0" err="1">
                <a:solidFill>
                  <a:srgbClr val="000000"/>
                </a:solidFill>
                <a:effectLst/>
                <a:latin typeface="Arial"/>
                <a:ea typeface="Arial"/>
                <a:cs typeface="Arial"/>
                <a:sym typeface="Arial"/>
              </a:rPr>
              <a:t>Sofya</a:t>
            </a:r>
            <a:r>
              <a:rPr lang="en-US" sz="1100" b="0" i="0" u="none" strike="noStrike" cap="none" dirty="0">
                <a:solidFill>
                  <a:srgbClr val="000000"/>
                </a:solidFill>
                <a:effectLst/>
                <a:latin typeface="Arial"/>
                <a:ea typeface="Arial"/>
                <a:cs typeface="Arial"/>
                <a:sym typeface="Arial"/>
              </a:rPr>
              <a:t> for giving us a quick introduction to Pagination. Pagination is a big part of USWDS 2.12, the latest version of the design system, released yesterday.</a:t>
            </a:r>
          </a:p>
        </p:txBody>
      </p:sp>
    </p:spTree>
    <p:extLst>
      <p:ext uri="{BB962C8B-B14F-4D97-AF65-F5344CB8AC3E}">
        <p14:creationId xmlns:p14="http://schemas.microsoft.com/office/powerpoint/2010/main" val="1953040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99fedcee1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a99fedcee1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Slide 32. In addition to Pagination, there are a number of useful new features and bugfixes in USWDS 2.12.</a:t>
            </a:r>
          </a:p>
          <a:p>
            <a:pPr rtl="0" fontAlgn="base"/>
            <a:r>
              <a:rPr lang="en-US" sz="1100" b="0" i="0" u="none" strike="noStrike" cap="none" dirty="0">
                <a:solidFill>
                  <a:srgbClr val="000000"/>
                </a:solidFill>
                <a:effectLst/>
                <a:latin typeface="Arial"/>
                <a:ea typeface="Arial"/>
                <a:cs typeface="Arial"/>
                <a:sym typeface="Arial"/>
              </a:rPr>
              <a:t>We now have Spanish-language versions of the 404 page and the authentication templates.</a:t>
            </a:r>
          </a:p>
          <a:p>
            <a:pPr rtl="0" fontAlgn="base"/>
            <a:r>
              <a:rPr lang="en-US" sz="1100" b="0" i="0" u="none" strike="noStrike" cap="none" dirty="0">
                <a:solidFill>
                  <a:srgbClr val="000000"/>
                </a:solidFill>
                <a:effectLst/>
                <a:latin typeface="Arial"/>
                <a:ea typeface="Arial"/>
                <a:cs typeface="Arial"/>
                <a:sym typeface="Arial"/>
              </a:rPr>
              <a:t>Margin tokens now go down to negative four and negative five.</a:t>
            </a:r>
          </a:p>
          <a:p>
            <a:pPr rtl="0" fontAlgn="base"/>
            <a:r>
              <a:rPr lang="en-US" sz="1100" b="0" i="0" u="none" strike="noStrike" cap="none" dirty="0">
                <a:solidFill>
                  <a:srgbClr val="000000"/>
                </a:solidFill>
                <a:effectLst/>
                <a:latin typeface="Arial"/>
                <a:ea typeface="Arial"/>
                <a:cs typeface="Arial"/>
                <a:sym typeface="Arial"/>
              </a:rPr>
              <a:t>The Card body </a:t>
            </a:r>
            <a:r>
              <a:rPr lang="en-US" sz="1100" b="0" i="0" u="none" strike="noStrike" cap="none" dirty="0" err="1">
                <a:solidFill>
                  <a:srgbClr val="000000"/>
                </a:solidFill>
                <a:effectLst/>
                <a:latin typeface="Arial"/>
                <a:ea typeface="Arial"/>
                <a:cs typeface="Arial"/>
                <a:sym typeface="Arial"/>
              </a:rPr>
              <a:t>exdent</a:t>
            </a:r>
            <a:r>
              <a:rPr lang="en-US" sz="1100" b="0" i="0" u="none" strike="noStrike" cap="none" dirty="0">
                <a:solidFill>
                  <a:srgbClr val="000000"/>
                </a:solidFill>
                <a:effectLst/>
                <a:latin typeface="Arial"/>
                <a:ea typeface="Arial"/>
                <a:cs typeface="Arial"/>
                <a:sym typeface="Arial"/>
              </a:rPr>
              <a:t> modifier now works as documented.</a:t>
            </a:r>
          </a:p>
          <a:p>
            <a:pPr rtl="0" fontAlgn="base"/>
            <a:r>
              <a:rPr lang="en-US" sz="1100" b="0" i="0" u="none" strike="noStrike" cap="none" dirty="0">
                <a:solidFill>
                  <a:srgbClr val="000000"/>
                </a:solidFill>
                <a:effectLst/>
                <a:latin typeface="Arial"/>
                <a:ea typeface="Arial"/>
                <a:cs typeface="Arial"/>
                <a:sym typeface="Arial"/>
              </a:rPr>
              <a:t>Checkboxes and radio buttons — and their tile variants — now can better respond to custom background colors. The system will build checkboxes and radio buttons </a:t>
            </a:r>
            <a:r>
              <a:rPr lang="en-US" sz="1100" b="0" i="0" u="none" strike="noStrike" cap="none" dirty="0" err="1">
                <a:solidFill>
                  <a:srgbClr val="000000"/>
                </a:solidFill>
                <a:effectLst/>
                <a:latin typeface="Arial"/>
                <a:ea typeface="Arial"/>
                <a:cs typeface="Arial"/>
                <a:sym typeface="Arial"/>
              </a:rPr>
              <a:t>wil</a:t>
            </a:r>
            <a:r>
              <a:rPr lang="en-US" sz="1100" b="0" i="0" u="none" strike="noStrike" cap="none" dirty="0">
                <a:solidFill>
                  <a:srgbClr val="000000"/>
                </a:solidFill>
                <a:effectLst/>
                <a:latin typeface="Arial"/>
                <a:ea typeface="Arial"/>
                <a:cs typeface="Arial"/>
                <a:sym typeface="Arial"/>
              </a:rPr>
              <a:t> accessible color contrast, no matter what background they’re on.</a:t>
            </a:r>
          </a:p>
          <a:p>
            <a:pPr rtl="0" fontAlgn="base"/>
            <a:r>
              <a:rPr lang="en-US" sz="1100" b="0" i="0" u="none" strike="noStrike" cap="none" dirty="0">
                <a:solidFill>
                  <a:srgbClr val="000000"/>
                </a:solidFill>
                <a:effectLst/>
                <a:latin typeface="Arial"/>
                <a:ea typeface="Arial"/>
                <a:cs typeface="Arial"/>
                <a:sym typeface="Arial"/>
              </a:rPr>
              <a:t>The default utilities now include state color tokens in addition to the theme color tokens.</a:t>
            </a:r>
          </a:p>
          <a:p>
            <a:pPr rtl="0" fontAlgn="base"/>
            <a:r>
              <a:rPr lang="en-US" sz="1100" b="0" i="0" u="none" strike="noStrike" cap="none" dirty="0">
                <a:solidFill>
                  <a:srgbClr val="000000"/>
                </a:solidFill>
                <a:effectLst/>
                <a:latin typeface="Arial"/>
                <a:ea typeface="Arial"/>
                <a:cs typeface="Arial"/>
                <a:sym typeface="Arial"/>
              </a:rPr>
              <a:t>We updated the default of the success-dark token to be more vibrant and look more like the regular success token.</a:t>
            </a:r>
          </a:p>
          <a:p>
            <a:pPr rtl="0" fontAlgn="base"/>
            <a:r>
              <a:rPr lang="en-US" sz="1100" b="0" i="0" u="none" strike="noStrike" cap="none" dirty="0">
                <a:solidFill>
                  <a:srgbClr val="000000"/>
                </a:solidFill>
                <a:effectLst/>
                <a:latin typeface="Arial"/>
                <a:ea typeface="Arial"/>
                <a:cs typeface="Arial"/>
                <a:sym typeface="Arial"/>
              </a:rPr>
              <a:t>We cleaned up the spacing and margin around radio tiles.</a:t>
            </a:r>
          </a:p>
          <a:p>
            <a:pPr rtl="0" fontAlgn="base"/>
            <a:r>
              <a:rPr lang="en-US" sz="1100" b="0" i="0" u="none" strike="noStrike" cap="none" dirty="0">
                <a:solidFill>
                  <a:srgbClr val="000000"/>
                </a:solidFill>
                <a:effectLst/>
                <a:latin typeface="Arial"/>
                <a:ea typeface="Arial"/>
                <a:cs typeface="Arial"/>
                <a:sym typeface="Arial"/>
              </a:rPr>
              <a:t>And we also released the Sketch and Adobe XD assets for Pagination!</a:t>
            </a:r>
          </a:p>
          <a:p>
            <a:pPr rtl="0"/>
            <a:r>
              <a:rPr lang="en-US" sz="1100" b="0" i="0" u="none" strike="noStrike" cap="none" dirty="0">
                <a:solidFill>
                  <a:srgbClr val="000000"/>
                </a:solidFill>
                <a:effectLst/>
                <a:latin typeface="Arial"/>
                <a:ea typeface="Arial"/>
                <a:cs typeface="Arial"/>
                <a:sym typeface="Arial"/>
              </a:rPr>
              <a:t>And that’s USWDS 2.12!</a:t>
            </a:r>
            <a:endParaRPr lang="en-US" b="0" dirty="0">
              <a:effectLst/>
            </a:endParaRPr>
          </a:p>
          <a:p>
            <a:br>
              <a:rPr lang="en-US" dirty="0"/>
            </a:br>
            <a:endParaRPr lang="en-US" sz="1100" b="0" dirty="0"/>
          </a:p>
        </p:txBody>
      </p:sp>
    </p:spTree>
    <p:extLst>
      <p:ext uri="{BB962C8B-B14F-4D97-AF65-F5344CB8AC3E}">
        <p14:creationId xmlns:p14="http://schemas.microsoft.com/office/powerpoint/2010/main" val="696896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Slide 33. For those of you that might still have projects on the USWDS 1.x branch, we also released a routine security update to that branch this week: USWDS 1.6.14. So if you maintain USWDS 1.x projects and you’d like a version with newer dependencies, try 1.6.14.</a:t>
            </a:r>
            <a:endParaRPr lang="en-US" sz="1400" b="0" dirty="0"/>
          </a:p>
        </p:txBody>
      </p:sp>
    </p:spTree>
    <p:extLst>
      <p:ext uri="{BB962C8B-B14F-4D97-AF65-F5344CB8AC3E}">
        <p14:creationId xmlns:p14="http://schemas.microsoft.com/office/powerpoint/2010/main" val="3720254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Slide 34. External link updates</a:t>
            </a:r>
          </a:p>
          <a:p>
            <a:pPr rtl="0"/>
            <a:r>
              <a:rPr lang="en-US" sz="1100" b="0" i="0" u="none" strike="noStrike" cap="none" dirty="0">
                <a:solidFill>
                  <a:srgbClr val="000000"/>
                </a:solidFill>
                <a:effectLst/>
                <a:latin typeface="Arial"/>
                <a:ea typeface="Arial"/>
                <a:cs typeface="Arial"/>
                <a:sym typeface="Arial"/>
              </a:rPr>
              <a:t>In March, we updated our link guidance. Since then, we've been receiving feedback about how to make it better. Today we're revising this guidance to respond to this feedback. </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For links, the key takeaway we want to make as clear as possible is that we must both clearly identify external links </a:t>
            </a:r>
            <a:r>
              <a:rPr lang="en-US" sz="1100" b="0" i="1" u="none" strike="noStrike" cap="none" dirty="0">
                <a:solidFill>
                  <a:srgbClr val="000000"/>
                </a:solidFill>
                <a:effectLst/>
                <a:latin typeface="Arial"/>
                <a:ea typeface="Arial"/>
                <a:cs typeface="Arial"/>
                <a:sym typeface="Arial"/>
              </a:rPr>
              <a:t>and</a:t>
            </a:r>
            <a:r>
              <a:rPr lang="en-US" sz="1100" b="0" i="0" u="none" strike="noStrike" cap="none" dirty="0">
                <a:solidFill>
                  <a:srgbClr val="000000"/>
                </a:solidFill>
                <a:effectLst/>
                <a:latin typeface="Arial"/>
                <a:ea typeface="Arial"/>
                <a:cs typeface="Arial"/>
                <a:sym typeface="Arial"/>
              </a:rPr>
              <a:t> provide required notification for non-federal external links. Specifically, we must address two aspects — notification and non-endorsement:</a:t>
            </a:r>
            <a:endParaRPr lang="en-US" sz="1400" b="0" dirty="0">
              <a:effectLst/>
            </a:endParaRPr>
          </a:p>
          <a:p>
            <a:pPr rtl="0" fontAlgn="base"/>
            <a:r>
              <a:rPr lang="en-US" sz="1100" b="1" i="0" u="none" strike="noStrike" cap="none" dirty="0">
                <a:solidFill>
                  <a:srgbClr val="000000"/>
                </a:solidFill>
                <a:effectLst/>
                <a:latin typeface="Arial"/>
                <a:ea typeface="Arial"/>
                <a:cs typeface="Arial"/>
                <a:sym typeface="Arial"/>
              </a:rPr>
              <a:t>Notification: </a:t>
            </a:r>
            <a:r>
              <a:rPr lang="en-US" sz="1100" b="0" i="0" u="none" strike="noStrike" cap="none" dirty="0">
                <a:solidFill>
                  <a:srgbClr val="000000"/>
                </a:solidFill>
                <a:effectLst/>
                <a:latin typeface="Arial"/>
                <a:ea typeface="Arial"/>
                <a:cs typeface="Arial"/>
                <a:sym typeface="Arial"/>
              </a:rPr>
              <a:t>We recommend employing a clear, consistent, user-friendly approach for all external links whether government or non-government links. Include the destination for all links that send users from your site to another site (see What you should do, below).</a:t>
            </a:r>
          </a:p>
          <a:p>
            <a:pPr rtl="0" fontAlgn="base"/>
            <a:r>
              <a:rPr lang="en-US" sz="1100" b="1" i="0" u="none" strike="noStrike" cap="none" dirty="0">
                <a:solidFill>
                  <a:srgbClr val="000000"/>
                </a:solidFill>
                <a:effectLst/>
                <a:latin typeface="Arial"/>
                <a:ea typeface="Arial"/>
                <a:cs typeface="Arial"/>
                <a:sym typeface="Arial"/>
              </a:rPr>
              <a:t>Non-endorsement: </a:t>
            </a:r>
            <a:r>
              <a:rPr lang="en-US" sz="1100" b="0" i="0" u="none" strike="noStrike" cap="none" dirty="0">
                <a:solidFill>
                  <a:srgbClr val="000000"/>
                </a:solidFill>
                <a:effectLst/>
                <a:latin typeface="Arial"/>
                <a:ea typeface="Arial"/>
                <a:cs typeface="Arial"/>
                <a:sym typeface="Arial"/>
              </a:rPr>
              <a:t>We recommend adding language to a policy and notices page on your site to explain to users that the agency does not endorse the information on any linked non-federal site. See, for example, </a:t>
            </a:r>
            <a:r>
              <a:rPr lang="en-US" sz="1100" b="0" i="0" u="none" strike="noStrike" cap="none" dirty="0" err="1">
                <a:solidFill>
                  <a:srgbClr val="000000"/>
                </a:solidFill>
                <a:effectLst/>
                <a:latin typeface="Arial"/>
                <a:ea typeface="Arial"/>
                <a:cs typeface="Arial"/>
                <a:sym typeface="Arial"/>
              </a:rPr>
              <a:t>USA.gov’s</a:t>
            </a:r>
            <a:r>
              <a:rPr lang="en-US" sz="1100" b="0" i="0" u="none" strike="noStrike" cap="none" dirty="0">
                <a:solidFill>
                  <a:srgbClr val="000000"/>
                </a:solidFill>
                <a:effectLst/>
                <a:latin typeface="Arial"/>
                <a:ea typeface="Arial"/>
                <a:cs typeface="Arial"/>
                <a:sym typeface="Arial"/>
              </a:rPr>
              <a:t> linking policy.</a:t>
            </a:r>
          </a:p>
          <a:p>
            <a:r>
              <a:rPr lang="en-US" sz="1100" b="0" i="0" u="none" strike="noStrike" cap="none" dirty="0">
                <a:solidFill>
                  <a:srgbClr val="000000"/>
                </a:solidFill>
                <a:effectLst/>
                <a:latin typeface="Arial"/>
                <a:ea typeface="Arial"/>
                <a:cs typeface="Arial"/>
                <a:sym typeface="Arial"/>
              </a:rPr>
              <a:t>We've made updates, improvements, and clarifications throughout our link guidance. We’re still conducting research on how and when to use indicators (like icons) on external links plus the best way to communicate to users that a link will take them away from your site.  We’ve marked these areas as “under review,” and we’ll keep you posted on what we learn in the coming months. Head over to our link guidance page at </a:t>
            </a:r>
            <a:r>
              <a:rPr lang="en-US" sz="1100" b="1" i="0" u="none" strike="noStrike" cap="none" dirty="0" err="1">
                <a:solidFill>
                  <a:srgbClr val="000000"/>
                </a:solidFill>
                <a:effectLst/>
                <a:latin typeface="Arial"/>
                <a:ea typeface="Arial"/>
                <a:cs typeface="Arial"/>
                <a:sym typeface="Arial"/>
              </a:rPr>
              <a:t>designsystem.digital.gov</a:t>
            </a:r>
            <a:r>
              <a:rPr lang="en-US" sz="1100" b="1" i="0" u="none" strike="noStrike" cap="none" dirty="0">
                <a:solidFill>
                  <a:srgbClr val="000000"/>
                </a:solidFill>
                <a:effectLst/>
                <a:latin typeface="Arial"/>
                <a:ea typeface="Arial"/>
                <a:cs typeface="Arial"/>
                <a:sym typeface="Arial"/>
              </a:rPr>
              <a:t>/components/link</a:t>
            </a:r>
            <a:r>
              <a:rPr lang="en-US" sz="1100" b="0" i="0" u="none" strike="noStrike" cap="none" dirty="0">
                <a:solidFill>
                  <a:srgbClr val="000000"/>
                </a:solidFill>
                <a:effectLst/>
                <a:latin typeface="Arial"/>
                <a:ea typeface="Arial"/>
                <a:cs typeface="Arial"/>
                <a:sym typeface="Arial"/>
              </a:rPr>
              <a:t> and let us know how we're doing.</a:t>
            </a:r>
            <a:endParaRPr lang="en-US" sz="1400" b="0" dirty="0"/>
          </a:p>
        </p:txBody>
      </p:sp>
    </p:spTree>
    <p:extLst>
      <p:ext uri="{BB962C8B-B14F-4D97-AF65-F5344CB8AC3E}">
        <p14:creationId xmlns:p14="http://schemas.microsoft.com/office/powerpoint/2010/main" val="1703833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Slide 35. And finally, through the many twists and turns of the last few months, we’ve also continued to make progress on the updates to our project structure and internal component library. We’ll have a new version of this work to try out as a beta next week. It doesn’t have any additional user-facing functionality, but that’s part of the point — we’re trying to make a number of changes under the hood that you won’t notice at all. Completing this work is our next development focus — and at the next call, we’ll be talking more about what this means for the design system moving forward, as we begin to think about USWDS 3.0. But that’s a topic for another day! Now, on to slide 36 and answering your questions!</a:t>
            </a:r>
          </a:p>
        </p:txBody>
      </p:sp>
    </p:spTree>
    <p:extLst>
      <p:ext uri="{BB962C8B-B14F-4D97-AF65-F5344CB8AC3E}">
        <p14:creationId xmlns:p14="http://schemas.microsoft.com/office/powerpoint/2010/main" val="131346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none" strike="noStrike" cap="none" dirty="0">
                <a:solidFill>
                  <a:srgbClr val="000000"/>
                </a:solidFill>
                <a:effectLst/>
                <a:latin typeface="Arial"/>
                <a:ea typeface="Arial"/>
                <a:cs typeface="Arial"/>
                <a:sym typeface="Arial"/>
              </a:rPr>
              <a:t>Slide 36: We’re going to stop the recording and answer some questions!</a:t>
            </a:r>
            <a:endParaRPr lang="en-US" sz="1100" b="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Slide 37. Thanks for joining today's USWDS monthly call. Next month, we are taking a break and having a July monthly call vacation. I don’t know about you, but we could really use it. We’ll be back in August to talk more about some product roadmap element updates, and what we’re thinking as we begin to look beyond the current version of the design system.</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And, as always, I encourage you to join our community in the #</a:t>
            </a:r>
            <a:r>
              <a:rPr lang="en-US" sz="1100" b="0" i="0" u="none" strike="noStrike" cap="none" dirty="0" err="1">
                <a:solidFill>
                  <a:srgbClr val="000000"/>
                </a:solidFill>
                <a:effectLst/>
                <a:latin typeface="Arial"/>
                <a:ea typeface="Arial"/>
                <a:cs typeface="Arial"/>
                <a:sym typeface="Arial"/>
              </a:rPr>
              <a:t>uswds</a:t>
            </a:r>
            <a:r>
              <a:rPr lang="en-US" sz="1100" b="0" i="0" u="none" strike="noStrike" cap="none" dirty="0">
                <a:solidFill>
                  <a:srgbClr val="000000"/>
                </a:solidFill>
                <a:effectLst/>
                <a:latin typeface="Arial"/>
                <a:ea typeface="Arial"/>
                <a:cs typeface="Arial"/>
                <a:sym typeface="Arial"/>
              </a:rPr>
              <a:t>-public Slack channel so you can follow our progress, get answers, and contribute to the discussion.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Follow us on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at </a:t>
            </a:r>
            <a:r>
              <a:rPr lang="en-US" sz="1100" b="0" i="0" u="none" strike="noStrike" cap="none" dirty="0" err="1">
                <a:solidFill>
                  <a:srgbClr val="000000"/>
                </a:solidFill>
                <a:effectLst/>
                <a:latin typeface="Arial"/>
                <a:ea typeface="Arial"/>
                <a:cs typeface="Arial"/>
                <a:sym typeface="Arial"/>
              </a:rPr>
              <a:t>github.com</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uswds</a:t>
            </a:r>
            <a:r>
              <a:rPr lang="en-US" sz="1100" b="0" i="0" u="none" strike="noStrike" cap="none" dirty="0">
                <a:solidFill>
                  <a:srgbClr val="000000"/>
                </a:solidFill>
                <a:effectLst/>
                <a:latin typeface="Arial"/>
                <a:ea typeface="Arial"/>
                <a:cs typeface="Arial"/>
                <a:sym typeface="Arial"/>
              </a:rPr>
              <a:t>, check out our website, and visit </a:t>
            </a:r>
            <a:r>
              <a:rPr lang="en-US" sz="1100" b="0" i="0" u="none" strike="noStrike" cap="none" dirty="0" err="1">
                <a:solidFill>
                  <a:srgbClr val="000000"/>
                </a:solidFill>
                <a:effectLst/>
                <a:latin typeface="Arial"/>
                <a:ea typeface="Arial"/>
                <a:cs typeface="Arial"/>
                <a:sym typeface="Arial"/>
              </a:rPr>
              <a:t>designsystem.digital.gov</a:t>
            </a:r>
            <a:r>
              <a:rPr lang="en-US" sz="1100" b="0" i="0" u="none" strike="noStrike" cap="none" dirty="0">
                <a:solidFill>
                  <a:srgbClr val="000000"/>
                </a:solidFill>
                <a:effectLst/>
                <a:latin typeface="Arial"/>
                <a:ea typeface="Arial"/>
                <a:cs typeface="Arial"/>
                <a:sym typeface="Arial"/>
              </a:rPr>
              <a:t>/about/community to join us and your colleagues across government who are using USWDS.</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Thank you, and see you in August!</a:t>
            </a:r>
            <a:endParaRPr sz="1400" dirty="0">
              <a:latin typeface="Public Sans"/>
              <a:ea typeface="Public Sans"/>
              <a:cs typeface="Public Sans"/>
              <a:sym typeface="Public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4. So what's our agenda for today?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First, as always, we'll show off a few nice new site launches.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 we’ll get an introduction to a brand new design system component: pagination.</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And then I’ll follow up with a few more product updates to round out the presentation.</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[CLICK]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And as we’ve been trying to do lately, we’ll do our best to keep the presentation on the short side so we have some more time to get questions and feedback from you — so ask questions in the chat as we go, or hold on to your Qs to the end. And let’s get started.</a:t>
            </a:r>
          </a:p>
        </p:txBody>
      </p:sp>
    </p:spTree>
    <p:extLst>
      <p:ext uri="{BB962C8B-B14F-4D97-AF65-F5344CB8AC3E}">
        <p14:creationId xmlns:p14="http://schemas.microsoft.com/office/powerpoint/2010/main" val="413084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5. Let's get into site launches.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r>
              <a:rPr lang="en-US" sz="1100" b="0" i="0" u="none" strike="noStrike" cap="none" dirty="0">
                <a:solidFill>
                  <a:srgbClr val="000000"/>
                </a:solidFill>
                <a:effectLst/>
                <a:latin typeface="Arial"/>
                <a:ea typeface="Arial"/>
                <a:cs typeface="Arial"/>
                <a:sym typeface="Arial"/>
              </a:rPr>
              <a:t>Slide 6. First up, </a:t>
            </a:r>
            <a:r>
              <a:rPr lang="en-US" sz="1100" b="1" i="0" u="none" strike="noStrike" cap="none" dirty="0" err="1">
                <a:solidFill>
                  <a:srgbClr val="000000"/>
                </a:solidFill>
                <a:effectLst/>
                <a:latin typeface="Arial"/>
                <a:ea typeface="Arial"/>
                <a:cs typeface="Arial"/>
                <a:sym typeface="Arial"/>
              </a:rPr>
              <a:t>wecandothis.hhs.gov</a:t>
            </a:r>
            <a:r>
              <a:rPr lang="en-US" sz="1100" b="0" i="0" u="none" strike="noStrike" cap="none" dirty="0">
                <a:solidFill>
                  <a:srgbClr val="000000"/>
                </a:solidFill>
                <a:effectLst/>
                <a:latin typeface="Arial"/>
                <a:ea typeface="Arial"/>
                <a:cs typeface="Arial"/>
                <a:sym typeface="Arial"/>
              </a:rPr>
              <a:t>, the website of the </a:t>
            </a:r>
            <a:r>
              <a:rPr lang="en-US" sz="1100" dirty="0">
                <a:solidFill>
                  <a:srgbClr val="936F38"/>
                </a:solidFill>
              </a:rPr>
              <a:t>COVID-19 Public Education Campaign — it’s a really slick implementation created to </a:t>
            </a:r>
            <a:r>
              <a:rPr lang="en-US" sz="1100" b="0" i="0" u="none" strike="noStrike" cap="none" dirty="0">
                <a:solidFill>
                  <a:srgbClr val="000000"/>
                </a:solidFill>
                <a:effectLst/>
                <a:latin typeface="Arial"/>
                <a:ea typeface="Arial"/>
                <a:cs typeface="Arial"/>
                <a:sym typeface="Arial"/>
              </a:rPr>
              <a:t>increase confidence in COVID-19 vaccines and reinforce basic prevention measures. As we see from the homepage here, the bulk of the site is centered around finding downloadable resources and videos. We’ll be able to help if they ever want to update their pagination component!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u="none" strike="noStrike" cap="none" dirty="0">
                <a:solidFill>
                  <a:srgbClr val="000000"/>
                </a:solidFill>
                <a:effectLst/>
                <a:latin typeface="Arial"/>
                <a:ea typeface="Arial"/>
                <a:cs typeface="Arial"/>
                <a:sym typeface="Arial"/>
              </a:rPr>
              <a:t>Slide 7. </a:t>
            </a:r>
            <a:r>
              <a:rPr lang="en-US" sz="1400" dirty="0"/>
              <a:t>Next, </a:t>
            </a:r>
            <a:r>
              <a:rPr lang="en-US" sz="1400" b="1" dirty="0" err="1">
                <a:solidFill>
                  <a:srgbClr val="936F38"/>
                </a:solidFill>
              </a:rPr>
              <a:t>armypubs.army.mil</a:t>
            </a:r>
            <a:r>
              <a:rPr lang="en-US" sz="1400" dirty="0"/>
              <a:t>, the site of the Army Publishing Directorate. APD </a:t>
            </a:r>
            <a:r>
              <a:rPr lang="en-US" sz="1100" b="0" i="0" u="none" strike="noStrike" cap="none" dirty="0">
                <a:solidFill>
                  <a:srgbClr val="000000"/>
                </a:solidFill>
                <a:effectLst/>
                <a:latin typeface="Arial"/>
                <a:ea typeface="Arial"/>
                <a:cs typeface="Arial"/>
                <a:sym typeface="Arial"/>
              </a:rPr>
              <a:t>is the Army’s centralized departmental publishing organization in support of readiness. It authenticates, publishes and provides the official Army index of all departmental publications and forms. </a:t>
            </a:r>
            <a:r>
              <a:rPr lang="en-US" sz="1400" b="0" i="0" u="none" strike="noStrike" cap="none" dirty="0">
                <a:solidFill>
                  <a:srgbClr val="000000"/>
                </a:solidFill>
                <a:effectLst/>
                <a:latin typeface="Arial"/>
                <a:ea typeface="Arial"/>
                <a:cs typeface="Arial"/>
                <a:sym typeface="Arial"/>
              </a:rPr>
              <a:t>As with any site focused on finding, filtering, and sorting information, </a:t>
            </a:r>
            <a:r>
              <a:rPr lang="en-US" sz="1400" dirty="0"/>
              <a:t>they might be able to see some benefit from using paginated content and our Pagination component.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400" b="0" i="0" u="none" strike="noStrike" cap="none" dirty="0">
                <a:solidFill>
                  <a:srgbClr val="000000"/>
                </a:solidFill>
                <a:effectLst/>
                <a:latin typeface="Arial"/>
                <a:ea typeface="Arial"/>
                <a:cs typeface="Arial"/>
                <a:sym typeface="Arial"/>
              </a:rPr>
              <a:t>Slide 8. </a:t>
            </a:r>
            <a:r>
              <a:rPr lang="en-US" sz="1400" dirty="0"/>
              <a:t>Next, it’s </a:t>
            </a:r>
            <a:r>
              <a:rPr lang="en-US" sz="1400" dirty="0" err="1"/>
              <a:t>sam.gov</a:t>
            </a:r>
            <a:r>
              <a:rPr lang="en-US" sz="1400" dirty="0"/>
              <a:t>, the system for award management. </a:t>
            </a:r>
            <a:r>
              <a:rPr lang="en-US" sz="1100" b="0" i="0" u="none" strike="noStrike" cap="none" dirty="0">
                <a:solidFill>
                  <a:srgbClr val="000000"/>
                </a:solidFill>
                <a:effectLst/>
                <a:latin typeface="Arial"/>
                <a:ea typeface="Arial"/>
                <a:cs typeface="Arial"/>
                <a:sym typeface="Arial"/>
              </a:rPr>
              <a:t>Both current and potential government vendors are required to register in SAM in order to be awarded contracts by the Government</a:t>
            </a:r>
            <a:r>
              <a:rPr lang="en-US" sz="1400" dirty="0"/>
              <a:t> , so this is a pretty important system. Congratulations to the SAM team for finishing a complex beta program and integrating all their new work into the new </a:t>
            </a:r>
            <a:r>
              <a:rPr lang="en-US" sz="1400" dirty="0" err="1"/>
              <a:t>sam.gov</a:t>
            </a:r>
            <a:r>
              <a:rPr lang="en-US" sz="1400" dirty="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t>Slide 9. Next, </a:t>
            </a:r>
            <a:r>
              <a:rPr lang="en-US" sz="1400" b="1" dirty="0" err="1">
                <a:solidFill>
                  <a:srgbClr val="936F38"/>
                </a:solidFill>
              </a:rPr>
              <a:t>www.oit.va.gov</a:t>
            </a:r>
            <a:r>
              <a:rPr lang="en-US" sz="1400" b="1" dirty="0">
                <a:solidFill>
                  <a:srgbClr val="936F38"/>
                </a:solidFill>
              </a:rPr>
              <a:t>/accessibility</a:t>
            </a:r>
            <a:r>
              <a:rPr lang="en-US" sz="1400" dirty="0"/>
              <a:t>, the </a:t>
            </a:r>
            <a:r>
              <a:rPr lang="en-US" sz="1400" dirty="0" err="1"/>
              <a:t>DigitalVA</a:t>
            </a:r>
            <a:r>
              <a:rPr lang="en-US" sz="1400" dirty="0"/>
              <a:t> Accessibility Guide. If you’re interested in building accessibility into what you deliver in Word, </a:t>
            </a:r>
            <a:r>
              <a:rPr lang="en-US" sz="1400" dirty="0" err="1"/>
              <a:t>Powerpoint</a:t>
            </a:r>
            <a:r>
              <a:rPr lang="en-US" sz="1400" dirty="0"/>
              <a:t>, Excel, or Email (and you should be!) this is a really useful resource. In fact, I used it when making this very slide deck! And while we don’t see it here at the top of this home page — where we do see a strong blue header and navigation, and an introduction to accessibility resources — this site has a particularly nice use of the USWDS Identifier, collecting required links at the bottom of every page. </a:t>
            </a:r>
          </a:p>
        </p:txBody>
      </p:sp>
    </p:spTree>
    <p:extLst>
      <p:ext uri="{BB962C8B-B14F-4D97-AF65-F5344CB8AC3E}">
        <p14:creationId xmlns:p14="http://schemas.microsoft.com/office/powerpoint/2010/main" val="1590426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tx">
  <p:cSld name="TITLE_AND_BODY">
    <p:bg>
      <p:bgPr>
        <a:solidFill>
          <a:srgbClr val="212121"/>
        </a:solidFill>
        <a:effectLst/>
      </p:bgPr>
    </p:bg>
    <p:spTree>
      <p:nvGrpSpPr>
        <p:cNvPr id="1" name="Shape 9"/>
        <p:cNvGrpSpPr/>
        <p:nvPr/>
      </p:nvGrpSpPr>
      <p:grpSpPr>
        <a:xfrm>
          <a:off x="0" y="0"/>
          <a:ext cx="0" cy="0"/>
          <a:chOff x="0" y="0"/>
          <a:chExt cx="0" cy="0"/>
        </a:xfrm>
      </p:grpSpPr>
      <p:sp>
        <p:nvSpPr>
          <p:cNvPr id="10" name="Google Shape;10;p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1"/>
        <p:cNvGrpSpPr/>
        <p:nvPr/>
      </p:nvGrpSpPr>
      <p:grpSpPr>
        <a:xfrm>
          <a:off x="0" y="0"/>
          <a:ext cx="0" cy="0"/>
          <a:chOff x="0" y="0"/>
          <a:chExt cx="0" cy="0"/>
        </a:xfrm>
      </p:grpSpPr>
      <p:pic>
        <p:nvPicPr>
          <p:cNvPr id="52" name="Google Shape;52;p86" descr="Unisted States Census Bureau"/>
          <p:cNvPicPr preferRelativeResize="0"/>
          <p:nvPr/>
        </p:nvPicPr>
        <p:blipFill rotWithShape="1">
          <a:blip r:embed="rId2">
            <a:alphaModFix/>
          </a:blip>
          <a:srcRect/>
          <a:stretch/>
        </p:blipFill>
        <p:spPr>
          <a:xfrm>
            <a:off x="6274617" y="2218618"/>
            <a:ext cx="1343024" cy="876300"/>
          </a:xfrm>
          <a:prstGeom prst="rect">
            <a:avLst/>
          </a:prstGeom>
          <a:noFill/>
          <a:ln>
            <a:noFill/>
          </a:ln>
        </p:spPr>
      </p:pic>
      <p:sp>
        <p:nvSpPr>
          <p:cNvPr id="53" name="Google Shape;53;p86"/>
          <p:cNvSpPr txBox="1">
            <a:spLocks noGrp="1"/>
          </p:cNvSpPr>
          <p:nvPr>
            <p:ph type="title"/>
          </p:nvPr>
        </p:nvSpPr>
        <p:spPr>
          <a:xfrm>
            <a:off x="400050" y="301837"/>
            <a:ext cx="7543800" cy="994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lt1"/>
              </a:buClr>
              <a:buSzPts val="3300"/>
              <a:buFont typeface="Arial"/>
              <a:buNone/>
              <a:defRPr sz="33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86"/>
          <p:cNvSpPr txBox="1">
            <a:spLocks noGrp="1"/>
          </p:cNvSpPr>
          <p:nvPr>
            <p:ph type="body" idx="1"/>
          </p:nvPr>
        </p:nvSpPr>
        <p:spPr>
          <a:xfrm>
            <a:off x="400050" y="1418518"/>
            <a:ext cx="7543800" cy="800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chemeClr val="lt1"/>
              </a:buClr>
              <a:buSzPts val="1800"/>
              <a:buFont typeface="Arial"/>
              <a:buNone/>
              <a:defRPr sz="1800" b="1" i="1"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5" name="Google Shape;55;p86"/>
          <p:cNvSpPr txBox="1">
            <a:spLocks noGrp="1"/>
          </p:cNvSpPr>
          <p:nvPr>
            <p:ph type="body" idx="2"/>
          </p:nvPr>
        </p:nvSpPr>
        <p:spPr>
          <a:xfrm>
            <a:off x="400050" y="2343150"/>
            <a:ext cx="4283700" cy="685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5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pic>
        <p:nvPicPr>
          <p:cNvPr id="56" name="Google Shape;56;p86" descr="GSA Starmark logo"/>
          <p:cNvPicPr preferRelativeResize="0"/>
          <p:nvPr/>
        </p:nvPicPr>
        <p:blipFill rotWithShape="1">
          <a:blip r:embed="rId3">
            <a:alphaModFix/>
          </a:blip>
          <a:srcRect/>
          <a:stretch/>
        </p:blipFill>
        <p:spPr>
          <a:xfrm>
            <a:off x="5349240" y="2311146"/>
            <a:ext cx="704850" cy="704850"/>
          </a:xfrm>
          <a:prstGeom prst="rect">
            <a:avLst/>
          </a:prstGeom>
          <a:noFill/>
          <a:ln>
            <a:noFill/>
          </a:ln>
        </p:spPr>
      </p:pic>
      <p:pic>
        <p:nvPicPr>
          <p:cNvPr id="57" name="Google Shape;57;p86" descr="Seal of the CIO Council"/>
          <p:cNvPicPr preferRelativeResize="0"/>
          <p:nvPr/>
        </p:nvPicPr>
        <p:blipFill rotWithShape="1">
          <a:blip r:embed="rId4">
            <a:alphaModFix/>
          </a:blip>
          <a:srcRect/>
          <a:stretch/>
        </p:blipFill>
        <p:spPr>
          <a:xfrm>
            <a:off x="7842083" y="2228850"/>
            <a:ext cx="866775" cy="866775"/>
          </a:xfrm>
          <a:prstGeom prst="rect">
            <a:avLst/>
          </a:prstGeom>
          <a:noFill/>
          <a:ln>
            <a:noFill/>
          </a:ln>
        </p:spPr>
      </p:pic>
      <p:sp>
        <p:nvSpPr>
          <p:cNvPr id="58" name="Google Shape;58;p86"/>
          <p:cNvSpPr txBox="1">
            <a:spLocks noGrp="1"/>
          </p:cNvSpPr>
          <p:nvPr>
            <p:ph type="body" idx="3"/>
          </p:nvPr>
        </p:nvSpPr>
        <p:spPr>
          <a:xfrm>
            <a:off x="400050" y="4586519"/>
            <a:ext cx="8286600" cy="400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rgbClr val="006197"/>
              </a:buClr>
              <a:buSzPts val="1800"/>
              <a:buFont typeface="Arial"/>
              <a:buNone/>
              <a:defRPr sz="1800" b="1" i="1" u="none" strike="noStrike" cap="none">
                <a:solidFill>
                  <a:srgbClr val="006197"/>
                </a:solidFill>
                <a:latin typeface="Arial"/>
                <a:ea typeface="Arial"/>
                <a:cs typeface="Arial"/>
                <a:sym typeface="Arial"/>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9" name="Google Shape;59;p86"/>
          <p:cNvSpPr txBox="1">
            <a:spLocks noGrp="1"/>
          </p:cNvSpPr>
          <p:nvPr>
            <p:ph type="body" idx="4"/>
          </p:nvPr>
        </p:nvSpPr>
        <p:spPr>
          <a:xfrm>
            <a:off x="400050" y="3643302"/>
            <a:ext cx="8286600" cy="931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700"/>
              </a:spcBef>
              <a:spcAft>
                <a:spcPts val="0"/>
              </a:spcAft>
              <a:buClr>
                <a:srgbClr val="006197"/>
              </a:buClr>
              <a:buSzPts val="3300"/>
              <a:buFont typeface="Arial"/>
              <a:buNone/>
              <a:defRPr sz="3300" b="1" i="0" u="none" strike="noStrike" cap="none">
                <a:solidFill>
                  <a:srgbClr val="006197"/>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No Logos">
  <p:cSld name="Title Slide No Logos">
    <p:spTree>
      <p:nvGrpSpPr>
        <p:cNvPr id="1" name="Shape 60"/>
        <p:cNvGrpSpPr/>
        <p:nvPr/>
      </p:nvGrpSpPr>
      <p:grpSpPr>
        <a:xfrm>
          <a:off x="0" y="0"/>
          <a:ext cx="0" cy="0"/>
          <a:chOff x="0" y="0"/>
          <a:chExt cx="0" cy="0"/>
        </a:xfrm>
      </p:grpSpPr>
      <p:sp>
        <p:nvSpPr>
          <p:cNvPr id="61" name="Google Shape;61;p87"/>
          <p:cNvSpPr txBox="1">
            <a:spLocks noGrp="1"/>
          </p:cNvSpPr>
          <p:nvPr>
            <p:ph type="title"/>
          </p:nvPr>
        </p:nvSpPr>
        <p:spPr>
          <a:xfrm>
            <a:off x="400050" y="301837"/>
            <a:ext cx="7543800" cy="994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lt1"/>
              </a:buClr>
              <a:buSzPts val="3300"/>
              <a:buFont typeface="Arial"/>
              <a:buNone/>
              <a:defRPr sz="33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87"/>
          <p:cNvSpPr txBox="1">
            <a:spLocks noGrp="1"/>
          </p:cNvSpPr>
          <p:nvPr>
            <p:ph type="body" idx="1"/>
          </p:nvPr>
        </p:nvSpPr>
        <p:spPr>
          <a:xfrm>
            <a:off x="400050" y="1418518"/>
            <a:ext cx="7543800" cy="800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chemeClr val="lt1"/>
              </a:buClr>
              <a:buSzPts val="1800"/>
              <a:buFont typeface="Arial"/>
              <a:buNone/>
              <a:defRPr sz="1800" b="1" i="1"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3" name="Google Shape;63;p87"/>
          <p:cNvSpPr txBox="1">
            <a:spLocks noGrp="1"/>
          </p:cNvSpPr>
          <p:nvPr>
            <p:ph type="body" idx="2"/>
          </p:nvPr>
        </p:nvSpPr>
        <p:spPr>
          <a:xfrm>
            <a:off x="400050" y="2343150"/>
            <a:ext cx="4283700" cy="685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5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4" name="Google Shape;64;p87"/>
          <p:cNvSpPr txBox="1">
            <a:spLocks noGrp="1"/>
          </p:cNvSpPr>
          <p:nvPr>
            <p:ph type="body" idx="3"/>
          </p:nvPr>
        </p:nvSpPr>
        <p:spPr>
          <a:xfrm>
            <a:off x="400050" y="4586519"/>
            <a:ext cx="8286600" cy="400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400"/>
              </a:spcBef>
              <a:spcAft>
                <a:spcPts val="0"/>
              </a:spcAft>
              <a:buClr>
                <a:srgbClr val="006197"/>
              </a:buClr>
              <a:buSzPts val="1800"/>
              <a:buFont typeface="Arial"/>
              <a:buNone/>
              <a:defRPr sz="1800" b="1" i="1" u="none" strike="noStrike" cap="none">
                <a:solidFill>
                  <a:srgbClr val="006197"/>
                </a:solidFill>
                <a:latin typeface="Arial"/>
                <a:ea typeface="Arial"/>
                <a:cs typeface="Arial"/>
                <a:sym typeface="Arial"/>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5" name="Google Shape;65;p87"/>
          <p:cNvSpPr txBox="1">
            <a:spLocks noGrp="1"/>
          </p:cNvSpPr>
          <p:nvPr>
            <p:ph type="body" idx="4"/>
          </p:nvPr>
        </p:nvSpPr>
        <p:spPr>
          <a:xfrm>
            <a:off x="400050" y="3643302"/>
            <a:ext cx="8286600" cy="9318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00000"/>
              </a:lnSpc>
              <a:spcBef>
                <a:spcPts val="700"/>
              </a:spcBef>
              <a:spcAft>
                <a:spcPts val="0"/>
              </a:spcAft>
              <a:buClr>
                <a:srgbClr val="006197"/>
              </a:buClr>
              <a:buSzPts val="3300"/>
              <a:buFont typeface="Arial"/>
              <a:buNone/>
              <a:defRPr sz="3300" b="1" i="0" u="none" strike="noStrike" cap="none">
                <a:solidFill>
                  <a:srgbClr val="006197"/>
                </a:solidFill>
                <a:latin typeface="Arial"/>
                <a:ea typeface="Arial"/>
                <a:cs typeface="Arial"/>
                <a:sym typeface="Arial"/>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woColTx">
  <p:cSld name="TITLE_AND_TWO_COLUMNS">
    <p:spTree>
      <p:nvGrpSpPr>
        <p:cNvPr id="1" name="Shape 11"/>
        <p:cNvGrpSpPr/>
        <p:nvPr/>
      </p:nvGrpSpPr>
      <p:grpSpPr>
        <a:xfrm>
          <a:off x="0" y="0"/>
          <a:ext cx="0" cy="0"/>
          <a:chOff x="0" y="0"/>
          <a:chExt cx="0" cy="0"/>
        </a:xfrm>
      </p:grpSpPr>
      <p:sp>
        <p:nvSpPr>
          <p:cNvPr id="12" name="Google Shape;12;p77"/>
          <p:cNvSpPr txBox="1">
            <a:spLocks noGrp="1"/>
          </p:cNvSpPr>
          <p:nvPr>
            <p:ph type="title"/>
          </p:nvPr>
        </p:nvSpPr>
        <p:spPr>
          <a:xfrm>
            <a:off x="5572050" y="124100"/>
            <a:ext cx="3449100" cy="448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77"/>
          <p:cNvSpPr txBox="1">
            <a:spLocks noGrp="1"/>
          </p:cNvSpPr>
          <p:nvPr>
            <p:ph type="body" idx="1"/>
          </p:nvPr>
        </p:nvSpPr>
        <p:spPr>
          <a:xfrm>
            <a:off x="5572050" y="570085"/>
            <a:ext cx="3449100" cy="448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4" name="Google Shape;14;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12121"/>
        </a:solidFill>
        <a:effectLst/>
      </p:bgPr>
    </p:bg>
    <p:spTree>
      <p:nvGrpSpPr>
        <p:cNvPr id="1" name="Shape 15"/>
        <p:cNvGrpSpPr/>
        <p:nvPr/>
      </p:nvGrpSpPr>
      <p:grpSpPr>
        <a:xfrm>
          <a:off x="0" y="0"/>
          <a:ext cx="0" cy="0"/>
          <a:chOff x="0" y="0"/>
          <a:chExt cx="0" cy="0"/>
        </a:xfrm>
      </p:grpSpPr>
      <p:sp>
        <p:nvSpPr>
          <p:cNvPr id="16" name="Google Shape;16;p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78"/>
          <p:cNvPicPr preferRelativeResize="0"/>
          <p:nvPr/>
        </p:nvPicPr>
        <p:blipFill rotWithShape="1">
          <a:blip r:embed="rId2">
            <a:alphaModFix/>
          </a:blip>
          <a:srcRect/>
          <a:stretch/>
        </p:blipFill>
        <p:spPr>
          <a:xfrm>
            <a:off x="3547725" y="1006850"/>
            <a:ext cx="2048550" cy="2048550"/>
          </a:xfrm>
          <a:prstGeom prst="rect">
            <a:avLst/>
          </a:prstGeom>
          <a:noFill/>
          <a:ln>
            <a:noFill/>
          </a:ln>
        </p:spPr>
      </p:pic>
      <p:pic>
        <p:nvPicPr>
          <p:cNvPr id="18" name="Google Shape;18;p78"/>
          <p:cNvPicPr preferRelativeResize="0"/>
          <p:nvPr/>
        </p:nvPicPr>
        <p:blipFill rotWithShape="1">
          <a:blip r:embed="rId3">
            <a:alphaModFix/>
          </a:blip>
          <a:srcRect/>
          <a:stretch/>
        </p:blipFill>
        <p:spPr>
          <a:xfrm>
            <a:off x="8276044" y="4291275"/>
            <a:ext cx="695492" cy="687650"/>
          </a:xfrm>
          <a:prstGeom prst="rect">
            <a:avLst/>
          </a:prstGeom>
          <a:noFill/>
          <a:ln>
            <a:noFill/>
          </a:ln>
        </p:spPr>
      </p:pic>
      <p:sp>
        <p:nvSpPr>
          <p:cNvPr id="19" name="Google Shape;19;p78"/>
          <p:cNvSpPr txBox="1">
            <a:spLocks noGrp="1"/>
          </p:cNvSpPr>
          <p:nvPr>
            <p:ph type="title"/>
          </p:nvPr>
        </p:nvSpPr>
        <p:spPr>
          <a:xfrm>
            <a:off x="0" y="3083876"/>
            <a:ext cx="9144000" cy="8013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2800"/>
              <a:buNone/>
              <a:defRPr sz="4400" b="1">
                <a:solidFill>
                  <a:srgbClr val="FFFFFF"/>
                </a:solidFill>
                <a:latin typeface="Public Sans"/>
                <a:ea typeface="Public Sans"/>
                <a:cs typeface="Public Sans"/>
                <a:sym typeface="Public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78"/>
          <p:cNvSpPr txBox="1">
            <a:spLocks noGrp="1"/>
          </p:cNvSpPr>
          <p:nvPr>
            <p:ph type="subTitle" idx="1"/>
          </p:nvPr>
        </p:nvSpPr>
        <p:spPr>
          <a:xfrm>
            <a:off x="906750" y="3776810"/>
            <a:ext cx="7330500" cy="630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rgbClr val="FFBE2E"/>
              </a:buClr>
              <a:buSzPts val="2400"/>
              <a:buFont typeface="Public Sans"/>
              <a:buNone/>
              <a:defRPr sz="2400">
                <a:solidFill>
                  <a:srgbClr val="FFBE2E"/>
                </a:solidFill>
                <a:latin typeface="Public Sans"/>
                <a:ea typeface="Public Sans"/>
                <a:cs typeface="Public Sans"/>
                <a:sym typeface="Public Sans"/>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21" name="Google Shape;21;p78"/>
          <p:cNvSpPr txBox="1">
            <a:spLocks noGrp="1"/>
          </p:cNvSpPr>
          <p:nvPr>
            <p:ph type="body" idx="2"/>
          </p:nvPr>
        </p:nvSpPr>
        <p:spPr>
          <a:xfrm>
            <a:off x="190875" y="4180975"/>
            <a:ext cx="8380500" cy="3936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rgbClr val="FFFFFF"/>
              </a:buClr>
              <a:buSzPts val="1400"/>
              <a:buFont typeface="Public Sans"/>
              <a:buChar char="●"/>
              <a:defRPr sz="1400">
                <a:solidFill>
                  <a:srgbClr val="FFFFFF"/>
                </a:solidFill>
                <a:latin typeface="Public Sans"/>
                <a:ea typeface="Public Sans"/>
                <a:cs typeface="Public Sans"/>
                <a:sym typeface="Public Sans"/>
              </a:defRPr>
            </a:lvl1pPr>
            <a:lvl2pPr marL="914400" lvl="1"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2pPr>
            <a:lvl3pPr marL="1371600" lvl="2"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3pPr>
            <a:lvl4pPr marL="1828800" lvl="3"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4pPr>
            <a:lvl5pPr marL="2286000" lvl="4"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5pPr>
            <a:lvl6pPr marL="2743200" lvl="5"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6pPr>
            <a:lvl7pPr marL="3200400" lvl="6"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7pPr>
            <a:lvl8pPr marL="3657600" lvl="7" indent="-317500" algn="ctr">
              <a:lnSpc>
                <a:spcPct val="115000"/>
              </a:lnSpc>
              <a:spcBef>
                <a:spcPts val="1600"/>
              </a:spcBef>
              <a:spcAft>
                <a:spcPts val="0"/>
              </a:spcAft>
              <a:buClr>
                <a:srgbClr val="FFFFFF"/>
              </a:buClr>
              <a:buSzPts val="1400"/>
              <a:buFont typeface="Public Sans"/>
              <a:buChar char="○"/>
              <a:defRPr>
                <a:solidFill>
                  <a:srgbClr val="FFFFFF"/>
                </a:solidFill>
                <a:latin typeface="Public Sans"/>
                <a:ea typeface="Public Sans"/>
                <a:cs typeface="Public Sans"/>
                <a:sym typeface="Public Sans"/>
              </a:defRPr>
            </a:lvl8pPr>
            <a:lvl9pPr marL="4114800" lvl="8" indent="-317500" algn="ctr">
              <a:lnSpc>
                <a:spcPct val="115000"/>
              </a:lnSpc>
              <a:spcBef>
                <a:spcPts val="1600"/>
              </a:spcBef>
              <a:spcAft>
                <a:spcPts val="1600"/>
              </a:spcAft>
              <a:buClr>
                <a:srgbClr val="FFFFFF"/>
              </a:buClr>
              <a:buSzPts val="1400"/>
              <a:buFont typeface="Public Sans"/>
              <a:buChar char="■"/>
              <a:defRPr>
                <a:solidFill>
                  <a:srgbClr val="FFFFFF"/>
                </a:solidFill>
                <a:latin typeface="Public Sans"/>
                <a:ea typeface="Public Sans"/>
                <a:cs typeface="Public Sans"/>
                <a:sym typeface="Public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
        <p:cNvGrpSpPr/>
        <p:nvPr/>
      </p:nvGrpSpPr>
      <p:grpSpPr>
        <a:xfrm>
          <a:off x="0" y="0"/>
          <a:ext cx="0" cy="0"/>
          <a:chOff x="0" y="0"/>
          <a:chExt cx="0" cy="0"/>
        </a:xfrm>
      </p:grpSpPr>
      <p:sp>
        <p:nvSpPr>
          <p:cNvPr id="23" name="Google Shape;23;p7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4" name="Google Shape;24;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
        <p:cNvGrpSpPr/>
        <p:nvPr/>
      </p:nvGrpSpPr>
      <p:grpSpPr>
        <a:xfrm>
          <a:off x="0" y="0"/>
          <a:ext cx="0" cy="0"/>
          <a:chOff x="0" y="0"/>
          <a:chExt cx="0" cy="0"/>
        </a:xfrm>
      </p:grpSpPr>
      <p:sp>
        <p:nvSpPr>
          <p:cNvPr id="26" name="Google Shape;26;p8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8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8" name="Google Shape;28;p8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9" name="Google Shape;29;p8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 name="Google Shape;30;p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
        <p:cNvGrpSpPr/>
        <p:nvPr/>
      </p:nvGrpSpPr>
      <p:grpSpPr>
        <a:xfrm>
          <a:off x="0" y="0"/>
          <a:ext cx="0" cy="0"/>
          <a:chOff x="0" y="0"/>
          <a:chExt cx="0" cy="0"/>
        </a:xfrm>
      </p:grpSpPr>
      <p:sp>
        <p:nvSpPr>
          <p:cNvPr id="32" name="Google Shape;32;p8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33" name="Google Shape;33;p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8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8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37" name="Google Shape;37;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TS Slide Layout (KB)">
  <p:cSld name="TITLE_2">
    <p:spTree>
      <p:nvGrpSpPr>
        <p:cNvPr id="1" name="Shape 40"/>
        <p:cNvGrpSpPr/>
        <p:nvPr/>
      </p:nvGrpSpPr>
      <p:grpSpPr>
        <a:xfrm>
          <a:off x="0" y="0"/>
          <a:ext cx="0" cy="0"/>
          <a:chOff x="0" y="0"/>
          <a:chExt cx="0" cy="0"/>
        </a:xfrm>
      </p:grpSpPr>
      <p:sp>
        <p:nvSpPr>
          <p:cNvPr id="41" name="Google Shape;41;p8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84"/>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1600"/>
              </a:spcBef>
              <a:spcAft>
                <a:spcPts val="0"/>
              </a:spcAft>
              <a:buClr>
                <a:schemeClr val="dk1"/>
              </a:buClr>
              <a:buSzPts val="1500"/>
              <a:buNone/>
              <a:defRPr sz="1500"/>
            </a:lvl2pPr>
            <a:lvl3pPr lvl="2" algn="ctr">
              <a:lnSpc>
                <a:spcPct val="90000"/>
              </a:lnSpc>
              <a:spcBef>
                <a:spcPts val="1600"/>
              </a:spcBef>
              <a:spcAft>
                <a:spcPts val="0"/>
              </a:spcAft>
              <a:buClr>
                <a:schemeClr val="dk1"/>
              </a:buClr>
              <a:buSzPts val="1400"/>
              <a:buNone/>
              <a:defRPr sz="1400"/>
            </a:lvl3pPr>
            <a:lvl4pPr lvl="3" algn="ctr">
              <a:lnSpc>
                <a:spcPct val="90000"/>
              </a:lnSpc>
              <a:spcBef>
                <a:spcPts val="1600"/>
              </a:spcBef>
              <a:spcAft>
                <a:spcPts val="0"/>
              </a:spcAft>
              <a:buClr>
                <a:schemeClr val="dk1"/>
              </a:buClr>
              <a:buSzPts val="1200"/>
              <a:buNone/>
              <a:defRPr sz="1200"/>
            </a:lvl4pPr>
            <a:lvl5pPr lvl="4" algn="ctr">
              <a:lnSpc>
                <a:spcPct val="90000"/>
              </a:lnSpc>
              <a:spcBef>
                <a:spcPts val="1600"/>
              </a:spcBef>
              <a:spcAft>
                <a:spcPts val="0"/>
              </a:spcAft>
              <a:buClr>
                <a:schemeClr val="dk1"/>
              </a:buClr>
              <a:buSzPts val="1200"/>
              <a:buNone/>
              <a:defRPr sz="1200"/>
            </a:lvl5pPr>
            <a:lvl6pPr lvl="5" algn="ctr">
              <a:lnSpc>
                <a:spcPct val="90000"/>
              </a:lnSpc>
              <a:spcBef>
                <a:spcPts val="1600"/>
              </a:spcBef>
              <a:spcAft>
                <a:spcPts val="0"/>
              </a:spcAft>
              <a:buClr>
                <a:schemeClr val="dk1"/>
              </a:buClr>
              <a:buSzPts val="1200"/>
              <a:buNone/>
              <a:defRPr sz="1200"/>
            </a:lvl6pPr>
            <a:lvl7pPr lvl="6" algn="ctr">
              <a:lnSpc>
                <a:spcPct val="90000"/>
              </a:lnSpc>
              <a:spcBef>
                <a:spcPts val="1600"/>
              </a:spcBef>
              <a:spcAft>
                <a:spcPts val="0"/>
              </a:spcAft>
              <a:buClr>
                <a:schemeClr val="dk1"/>
              </a:buClr>
              <a:buSzPts val="1200"/>
              <a:buNone/>
              <a:defRPr sz="1200"/>
            </a:lvl7pPr>
            <a:lvl8pPr lvl="7" algn="ctr">
              <a:lnSpc>
                <a:spcPct val="90000"/>
              </a:lnSpc>
              <a:spcBef>
                <a:spcPts val="1600"/>
              </a:spcBef>
              <a:spcAft>
                <a:spcPts val="0"/>
              </a:spcAft>
              <a:buClr>
                <a:schemeClr val="dk1"/>
              </a:buClr>
              <a:buSzPts val="1200"/>
              <a:buNone/>
              <a:defRPr sz="1200"/>
            </a:lvl8pPr>
            <a:lvl9pPr lvl="8" algn="ctr">
              <a:lnSpc>
                <a:spcPct val="90000"/>
              </a:lnSpc>
              <a:spcBef>
                <a:spcPts val="1600"/>
              </a:spcBef>
              <a:spcAft>
                <a:spcPts val="1600"/>
              </a:spcAft>
              <a:buClr>
                <a:schemeClr val="dk1"/>
              </a:buClr>
              <a:buSzPts val="1200"/>
              <a:buNone/>
              <a:defRPr sz="1200"/>
            </a:lvl9pPr>
          </a:lstStyle>
          <a:p>
            <a:endParaRPr/>
          </a:p>
        </p:txBody>
      </p:sp>
      <p:sp>
        <p:nvSpPr>
          <p:cNvPr id="43" name="Google Shape;43;p8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8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12121"/>
        </a:solidFill>
        <a:effectLst/>
      </p:bgPr>
    </p:bg>
    <p:spTree>
      <p:nvGrpSpPr>
        <p:cNvPr id="1" name="Shape 5"/>
        <p:cNvGrpSpPr/>
        <p:nvPr/>
      </p:nvGrpSpPr>
      <p:grpSpPr>
        <a:xfrm>
          <a:off x="0" y="0"/>
          <a:ext cx="0" cy="0"/>
          <a:chOff x="0" y="0"/>
          <a:chExt cx="0" cy="0"/>
        </a:xfrm>
      </p:grpSpPr>
      <p:sp>
        <p:nvSpPr>
          <p:cNvPr id="6" name="Google Shape;6;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endParaRPr/>
          </a:p>
        </p:txBody>
      </p:sp>
      <p:sp>
        <p:nvSpPr>
          <p:cNvPr id="7" name="Google Shape;7;p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FFFFF"/>
              </a:buClr>
              <a:buSzPts val="1800"/>
              <a:buFont typeface="Public Sans"/>
              <a:buChar char="●"/>
              <a:defRPr sz="1800" b="0" i="0" u="none" strike="noStrike" cap="none">
                <a:solidFill>
                  <a:srgbClr val="FFFFFF"/>
                </a:solidFill>
                <a:latin typeface="Public Sans"/>
                <a:ea typeface="Public Sans"/>
                <a:cs typeface="Public Sans"/>
                <a:sym typeface="Public Sans"/>
              </a:defRPr>
            </a:lvl1pPr>
            <a:lvl2pPr marL="914400" marR="0" lvl="1"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2pPr>
            <a:lvl3pPr marL="1371600" marR="0" lvl="2"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3pPr>
            <a:lvl4pPr marL="1828800" marR="0" lvl="3"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4pPr>
            <a:lvl5pPr marL="2286000" marR="0" lvl="4"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5pPr>
            <a:lvl6pPr marL="2743200" marR="0" lvl="5"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6pPr>
            <a:lvl7pPr marL="3200400" marR="0" lvl="6"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7pPr>
            <a:lvl8pPr marL="3657600" marR="0" lvl="7" indent="-317500" algn="l" rtl="0">
              <a:lnSpc>
                <a:spcPct val="115000"/>
              </a:lnSpc>
              <a:spcBef>
                <a:spcPts val="1600"/>
              </a:spcBef>
              <a:spcAft>
                <a:spcPts val="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8pPr>
            <a:lvl9pPr marL="4114800" marR="0" lvl="8" indent="-317500" algn="l" rtl="0">
              <a:lnSpc>
                <a:spcPct val="115000"/>
              </a:lnSpc>
              <a:spcBef>
                <a:spcPts val="1600"/>
              </a:spcBef>
              <a:spcAft>
                <a:spcPts val="1600"/>
              </a:spcAft>
              <a:buClr>
                <a:srgbClr val="FFFFFF"/>
              </a:buClr>
              <a:buSzPts val="1400"/>
              <a:buFont typeface="Public Sans"/>
              <a:buChar char="■"/>
              <a:defRPr sz="1400" b="0" i="0" u="none" strike="noStrike" cap="none">
                <a:solidFill>
                  <a:srgbClr val="FFFFFF"/>
                </a:solidFill>
                <a:latin typeface="Public Sans"/>
                <a:ea typeface="Public Sans"/>
                <a:cs typeface="Public Sans"/>
                <a:sym typeface="Public Sans"/>
              </a:defRPr>
            </a:lvl9pPr>
          </a:lstStyle>
          <a:p>
            <a:endParaRPr/>
          </a:p>
        </p:txBody>
      </p:sp>
      <p:sp>
        <p:nvSpPr>
          <p:cNvPr id="8" name="Google Shape;8;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
        <p:nvSpPr>
          <p:cNvPr id="47" name="Google Shape;47;p85"/>
          <p:cNvSpPr/>
          <p:nvPr/>
        </p:nvSpPr>
        <p:spPr>
          <a:xfrm>
            <a:off x="0" y="3429000"/>
            <a:ext cx="9144000" cy="159900"/>
          </a:xfrm>
          <a:prstGeom prst="rect">
            <a:avLst/>
          </a:prstGeom>
          <a:solidFill>
            <a:srgbClr val="BFBF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85"/>
          <p:cNvSpPr txBox="1"/>
          <p:nvPr/>
        </p:nvSpPr>
        <p:spPr>
          <a:xfrm>
            <a:off x="628650" y="273844"/>
            <a:ext cx="7886700" cy="994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3400"/>
              <a:buFont typeface="Helvetica Neue"/>
              <a:buNone/>
            </a:pPr>
            <a:r>
              <a:rPr lang="en-US" sz="3400" b="1" i="0" u="none" strike="noStrike" cap="none">
                <a:solidFill>
                  <a:schemeClr val="lt1"/>
                </a:solidFill>
                <a:latin typeface="Helvetica Neue"/>
                <a:ea typeface="Helvetica Neue"/>
                <a:cs typeface="Helvetica Neue"/>
                <a:sym typeface="Helvetica Neue"/>
              </a:rPr>
              <a:t>Click to edit Master title style</a:t>
            </a:r>
            <a:endParaRPr sz="3400" b="1" i="0" u="none" strike="noStrike" cap="none">
              <a:solidFill>
                <a:schemeClr val="lt1"/>
              </a:solidFill>
              <a:latin typeface="Helvetica Neue"/>
              <a:ea typeface="Helvetica Neue"/>
              <a:cs typeface="Helvetica Neue"/>
              <a:sym typeface="Helvetica Neue"/>
            </a:endParaRPr>
          </a:p>
        </p:txBody>
      </p:sp>
      <p:sp>
        <p:nvSpPr>
          <p:cNvPr id="49" name="Google Shape;49;p85"/>
          <p:cNvSpPr txBox="1"/>
          <p:nvPr/>
        </p:nvSpPr>
        <p:spPr>
          <a:xfrm>
            <a:off x="628650" y="1314450"/>
            <a:ext cx="7886700" cy="800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2300"/>
              <a:buFont typeface="Arial"/>
              <a:buNone/>
            </a:pPr>
            <a:r>
              <a:rPr lang="en-US" sz="2300" b="1" i="1" u="none" strike="noStrike" cap="none">
                <a:solidFill>
                  <a:schemeClr val="lt1"/>
                </a:solidFill>
                <a:latin typeface="Helvetica Neue"/>
                <a:ea typeface="Helvetica Neue"/>
                <a:cs typeface="Helvetica Neue"/>
                <a:sym typeface="Helvetica Neue"/>
              </a:rPr>
              <a:t>Click to edit Subtitle</a:t>
            </a:r>
            <a:endParaRPr sz="2300" b="1" i="1" u="none" strike="noStrike" cap="none">
              <a:solidFill>
                <a:schemeClr val="lt1"/>
              </a:solidFill>
              <a:latin typeface="Helvetica Neue"/>
              <a:ea typeface="Helvetica Neue"/>
              <a:cs typeface="Helvetica Neue"/>
              <a:sym typeface="Helvetica Neue"/>
            </a:endParaRPr>
          </a:p>
        </p:txBody>
      </p:sp>
      <p:pic>
        <p:nvPicPr>
          <p:cNvPr id="50" name="Google Shape;50;p85"/>
          <p:cNvPicPr preferRelativeResize="0"/>
          <p:nvPr/>
        </p:nvPicPr>
        <p:blipFill rotWithShape="1">
          <a:blip r:embed="rId4">
            <a:alphaModFix/>
          </a:blip>
          <a:srcRect/>
          <a:stretch/>
        </p:blipFill>
        <p:spPr>
          <a:xfrm>
            <a:off x="0" y="0"/>
            <a:ext cx="9143999" cy="3429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6" name="logo 1" descr="USWDS logo">
            <a:extLst>
              <a:ext uri="{FF2B5EF4-FFF2-40B4-BE49-F238E27FC236}">
                <a16:creationId xmlns:a16="http://schemas.microsoft.com/office/drawing/2014/main" id="{E75CF879-C1AF-6A43-BEA6-0C9EEF9C9F4C}"/>
              </a:ext>
            </a:extLst>
          </p:cNvPr>
          <p:cNvPicPr>
            <a:picLocks noChangeAspect="1"/>
          </p:cNvPicPr>
          <p:nvPr/>
        </p:nvPicPr>
        <p:blipFill>
          <a:blip r:embed="rId3"/>
          <a:stretch>
            <a:fillRect/>
          </a:stretch>
        </p:blipFill>
        <p:spPr>
          <a:xfrm>
            <a:off x="3230256" y="630958"/>
            <a:ext cx="2648330" cy="2504622"/>
          </a:xfrm>
          <a:prstGeom prst="rect">
            <a:avLst/>
          </a:prstGeom>
        </p:spPr>
      </p:pic>
      <p:sp>
        <p:nvSpPr>
          <p:cNvPr id="422" name="text"/>
          <p:cNvSpPr txBox="1">
            <a:spLocks noGrp="1"/>
          </p:cNvSpPr>
          <p:nvPr>
            <p:ph type="title" idx="4294967295"/>
          </p:nvPr>
        </p:nvSpPr>
        <p:spPr>
          <a:xfrm>
            <a:off x="499908" y="3346043"/>
            <a:ext cx="8144183" cy="14982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800"/>
              <a:buNone/>
            </a:pPr>
            <a:r>
              <a:rPr lang="en-US" sz="4000" b="1" dirty="0">
                <a:solidFill>
                  <a:schemeClr val="lt1"/>
                </a:solidFill>
              </a:rPr>
              <a:t>USWDS Monthly Call</a:t>
            </a:r>
            <a:endParaRPr sz="4000" b="1" dirty="0">
              <a:solidFill>
                <a:schemeClr val="lt1"/>
              </a:solidFill>
            </a:endParaRPr>
          </a:p>
          <a:p>
            <a:pPr marL="0" lvl="0" indent="0" algn="ctr" rtl="0">
              <a:lnSpc>
                <a:spcPct val="95000"/>
              </a:lnSpc>
              <a:spcBef>
                <a:spcPts val="0"/>
              </a:spcBef>
              <a:spcAft>
                <a:spcPts val="0"/>
              </a:spcAft>
              <a:buSzPts val="2800"/>
              <a:buNone/>
            </a:pPr>
            <a:r>
              <a:rPr lang="en" sz="4000" dirty="0">
                <a:solidFill>
                  <a:srgbClr val="FFBE2E"/>
                </a:solidFill>
                <a:latin typeface="Public Sans Thin" pitchFamily="2" charset="77"/>
              </a:rPr>
              <a:t>June 2021</a:t>
            </a:r>
            <a:endParaRPr dirty="0">
              <a:latin typeface="Public Sans Thin" pitchFamily="2" charset="77"/>
            </a:endParaRPr>
          </a:p>
        </p:txBody>
      </p:sp>
      <p:sp>
        <p:nvSpPr>
          <p:cNvPr id="5" name="Slide Number Placeholder 10">
            <a:extLst>
              <a:ext uri="{FF2B5EF4-FFF2-40B4-BE49-F238E27FC236}">
                <a16:creationId xmlns:a16="http://schemas.microsoft.com/office/drawing/2014/main" id="{1B8F1702-792C-4637-A167-51F3B48C69B7}"/>
              </a:ext>
            </a:extLst>
          </p:cNvPr>
          <p:cNvSpPr txBox="1">
            <a:spLocks/>
          </p:cNvSpPr>
          <p:nvPr/>
        </p:nvSpPr>
        <p:spPr>
          <a:xfrm>
            <a:off x="6922180" y="4780203"/>
            <a:ext cx="2057400" cy="273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defTabSz="685800">
              <a:buClrTx/>
              <a:defRPr/>
            </a:pPr>
            <a:fld id="{25AFEA32-29CA-4500-92AF-A0C955316540}" type="slidenum">
              <a:rPr lang="en-US" kern="1200" smtClean="0">
                <a:solidFill>
                  <a:schemeClr val="bg1"/>
                </a:solidFill>
                <a:latin typeface="Franklin Gothic Book" panose="020B0503020102020204" pitchFamily="34" charset="0"/>
                <a:ea typeface="+mn-ea"/>
                <a:cs typeface="+mn-cs"/>
              </a:rPr>
              <a:pPr defTabSz="685800">
                <a:buClrTx/>
                <a:defRPr/>
              </a:pPr>
              <a:t>1</a:t>
            </a:fld>
            <a:endParaRPr lang="en-US" kern="1200" dirty="0">
              <a:solidFill>
                <a:schemeClr val="bg1"/>
              </a:solidFill>
              <a:latin typeface="Franklin Gothic Book" panose="020B0503020102020204" pitchFamily="34" charset="0"/>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9"/>
          <p:cNvSpPr txBox="1">
            <a:spLocks noGrp="1"/>
          </p:cNvSpPr>
          <p:nvPr>
            <p:ph type="title" idx="4294967295"/>
          </p:nvPr>
        </p:nvSpPr>
        <p:spPr>
          <a:xfrm>
            <a:off x="4049250" y="170421"/>
            <a:ext cx="4664765" cy="794545"/>
          </a:xfrm>
          <a:prstGeom prst="rect">
            <a:avLst/>
          </a:prstGeom>
          <a:noFill/>
          <a:ln>
            <a:noFill/>
          </a:ln>
        </p:spPr>
        <p:txBody>
          <a:bodyPr spcFirstLastPara="1" wrap="square" lIns="91425" tIns="91425" rIns="91425" bIns="91425" anchor="ctr" anchorCtr="0">
            <a:noAutofit/>
          </a:bodyPr>
          <a:lstStyle/>
          <a:p>
            <a:pPr lvl="0" algn="r"/>
            <a:r>
              <a:rPr lang="en-US" sz="2000" dirty="0">
                <a:solidFill>
                  <a:srgbClr val="936F38"/>
                </a:solidFill>
              </a:rPr>
              <a:t>Americans with Disabilities Act </a:t>
            </a:r>
            <a:br>
              <a:rPr lang="en-US" sz="2000" dirty="0">
                <a:solidFill>
                  <a:srgbClr val="936F38"/>
                </a:solidFill>
              </a:rPr>
            </a:br>
            <a:r>
              <a:rPr lang="en-US" sz="2000" dirty="0">
                <a:solidFill>
                  <a:srgbClr val="936F38"/>
                </a:solidFill>
              </a:rPr>
              <a:t>(beta site)</a:t>
            </a:r>
            <a:endParaRPr sz="2000" dirty="0">
              <a:solidFill>
                <a:srgbClr val="936F38"/>
              </a:solidFill>
              <a:latin typeface="Public Sans"/>
              <a:ea typeface="Public Sans"/>
              <a:cs typeface="Public Sans"/>
              <a:sym typeface="Public Sans"/>
            </a:endParaRPr>
          </a:p>
        </p:txBody>
      </p:sp>
      <p:sp>
        <p:nvSpPr>
          <p:cNvPr id="129" name="Google Shape;129;p9"/>
          <p:cNvSpPr txBox="1">
            <a:spLocks noGrp="1"/>
          </p:cNvSpPr>
          <p:nvPr>
            <p:ph type="body" idx="4294967295"/>
          </p:nvPr>
        </p:nvSpPr>
        <p:spPr>
          <a:xfrm>
            <a:off x="427859" y="353384"/>
            <a:ext cx="3719598" cy="448500"/>
          </a:xfrm>
          <a:prstGeom prst="rect">
            <a:avLst/>
          </a:prstGeom>
          <a:noFill/>
          <a:ln>
            <a:noFill/>
          </a:ln>
        </p:spPr>
        <p:txBody>
          <a:bodyPr spcFirstLastPara="1" wrap="square" lIns="91425" tIns="91425" rIns="91425" bIns="91425" anchor="ctr" anchorCtr="0">
            <a:noAutofit/>
          </a:bodyPr>
          <a:lstStyle/>
          <a:p>
            <a:pPr marL="0" lvl="0" indent="0" algn="l" rtl="0">
              <a:lnSpc>
                <a:spcPct val="95000"/>
              </a:lnSpc>
              <a:spcBef>
                <a:spcPts val="0"/>
              </a:spcBef>
              <a:spcAft>
                <a:spcPts val="0"/>
              </a:spcAft>
              <a:buSzPts val="1800"/>
              <a:buNone/>
            </a:pPr>
            <a:r>
              <a:rPr lang="en-US" sz="2400" b="1" dirty="0" err="1">
                <a:solidFill>
                  <a:srgbClr val="936F38"/>
                </a:solidFill>
              </a:rPr>
              <a:t>beta.ada.gov</a:t>
            </a:r>
            <a:endParaRPr sz="2400" b="1" dirty="0">
              <a:solidFill>
                <a:srgbClr val="936F38"/>
              </a:solidFill>
              <a:latin typeface="Public Sans"/>
              <a:ea typeface="Public Sans"/>
              <a:cs typeface="Public Sans"/>
              <a:sym typeface="Public Sans"/>
            </a:endParaRPr>
          </a:p>
        </p:txBody>
      </p:sp>
      <p:pic>
        <p:nvPicPr>
          <p:cNvPr id="130" name="Google Shape;130;p9" descr="The Americans with Disabilities Act Beta site homepage whows a large image of people talking and text about protection people with disabilitirs from discrimination"/>
          <p:cNvPicPr preferRelativeResize="0"/>
          <p:nvPr/>
        </p:nvPicPr>
        <p:blipFill>
          <a:blip r:embed="rId3"/>
          <a:srcRect/>
          <a:stretch/>
        </p:blipFill>
        <p:spPr>
          <a:xfrm>
            <a:off x="504836" y="1116892"/>
            <a:ext cx="8134328" cy="4019427"/>
          </a:xfrm>
          <a:prstGeom prst="rect">
            <a:avLst/>
          </a:prstGeom>
          <a:noFill/>
          <a:ln>
            <a:noFill/>
          </a:ln>
        </p:spPr>
      </p:pic>
      <p:sp>
        <p:nvSpPr>
          <p:cNvPr id="131" name="Google Shape;131;p9"/>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10</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72936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0"/>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a:solidFill>
                  <a:srgbClr val="936F38"/>
                </a:solidFill>
                <a:latin typeface="Public Sans"/>
                <a:ea typeface="Public Sans"/>
                <a:cs typeface="Public Sans"/>
                <a:sym typeface="Public Sans"/>
              </a:rPr>
              <a:t>Great work!</a:t>
            </a:r>
            <a:endParaRPr sz="4000">
              <a:solidFill>
                <a:srgbClr val="936F38"/>
              </a:solidFill>
              <a:latin typeface="Public Sans"/>
              <a:ea typeface="Public Sans"/>
              <a:cs typeface="Public Sans"/>
              <a:sym typeface="Public Sans"/>
            </a:endParaRPr>
          </a:p>
        </p:txBody>
      </p:sp>
      <p:sp>
        <p:nvSpPr>
          <p:cNvPr id="137" name="Google Shape;137;p10"/>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11</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name"/>
          <p:cNvSpPr txBox="1">
            <a:spLocks noGrp="1"/>
          </p:cNvSpPr>
          <p:nvPr>
            <p:ph type="title" idx="4294967295"/>
          </p:nvPr>
        </p:nvSpPr>
        <p:spPr>
          <a:xfrm>
            <a:off x="815673" y="1125526"/>
            <a:ext cx="7512651" cy="65664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4000" b="1" dirty="0">
                <a:solidFill>
                  <a:srgbClr val="FFBE2E"/>
                </a:solidFill>
                <a:latin typeface="Public Sans" pitchFamily="2" charset="77"/>
                <a:ea typeface="Public Sans Thin"/>
                <a:cs typeface="Public Sans Thin"/>
                <a:sym typeface="Public Sans Thin"/>
              </a:rPr>
              <a:t>An Introduction to Pagination</a:t>
            </a:r>
            <a:endParaRPr sz="4000" b="1" dirty="0">
              <a:solidFill>
                <a:srgbClr val="FFBE2E"/>
              </a:solidFill>
              <a:latin typeface="Public Sans" pitchFamily="2" charset="77"/>
            </a:endParaRPr>
          </a:p>
        </p:txBody>
      </p:sp>
      <p:sp>
        <p:nvSpPr>
          <p:cNvPr id="149" name="url"/>
          <p:cNvSpPr txBox="1">
            <a:spLocks noGrp="1"/>
          </p:cNvSpPr>
          <p:nvPr>
            <p:ph type="body" idx="4294967295"/>
          </p:nvPr>
        </p:nvSpPr>
        <p:spPr>
          <a:xfrm>
            <a:off x="551035" y="1782175"/>
            <a:ext cx="8041925" cy="1026339"/>
          </a:xfrm>
          <a:prstGeom prst="rect">
            <a:avLst/>
          </a:prstGeom>
          <a:noFill/>
          <a:ln>
            <a:noFill/>
          </a:ln>
        </p:spPr>
        <p:txBody>
          <a:bodyPr spcFirstLastPara="1" wrap="square" lIns="91425" tIns="91425" rIns="91425" bIns="91425" anchor="t" anchorCtr="0">
            <a:noAutofit/>
          </a:bodyPr>
          <a:lstStyle/>
          <a:p>
            <a:pPr marL="0" lvl="0" indent="0" algn="ctr">
              <a:lnSpc>
                <a:spcPct val="95000"/>
              </a:lnSpc>
              <a:buNone/>
            </a:pPr>
            <a:r>
              <a:rPr lang="en-US" sz="2400" dirty="0">
                <a:solidFill>
                  <a:srgbClr val="967EFB"/>
                </a:solidFill>
                <a:latin typeface="Public Sans" pitchFamily="2" charset="77"/>
              </a:rPr>
              <a:t>Navigation for paginated content</a:t>
            </a:r>
            <a:endParaRPr sz="2400" dirty="0">
              <a:solidFill>
                <a:srgbClr val="967EFB"/>
              </a:solidFill>
              <a:latin typeface="Public Sans" pitchFamily="2" charset="77"/>
            </a:endParaRPr>
          </a:p>
        </p:txBody>
      </p:sp>
      <p:pic>
        <p:nvPicPr>
          <p:cNvPr id="3" name="Picture 2" descr="Schematic image of a pagination component">
            <a:extLst>
              <a:ext uri="{FF2B5EF4-FFF2-40B4-BE49-F238E27FC236}">
                <a16:creationId xmlns:a16="http://schemas.microsoft.com/office/drawing/2014/main" id="{2006C724-E8FC-4C41-8CB0-E3E0C8B4E3DA}"/>
              </a:ext>
            </a:extLst>
          </p:cNvPr>
          <p:cNvPicPr>
            <a:picLocks noChangeAspect="1"/>
          </p:cNvPicPr>
          <p:nvPr/>
        </p:nvPicPr>
        <p:blipFill>
          <a:blip r:embed="rId3"/>
          <a:srcRect/>
          <a:stretch/>
        </p:blipFill>
        <p:spPr>
          <a:xfrm>
            <a:off x="1923919" y="2807987"/>
            <a:ext cx="5296160" cy="545193"/>
          </a:xfrm>
          <a:prstGeom prst="rect">
            <a:avLst/>
          </a:prstGeom>
        </p:spPr>
      </p:pic>
      <p:sp>
        <p:nvSpPr>
          <p:cNvPr id="5" name="Slide Number Placeholder 10">
            <a:extLst>
              <a:ext uri="{FF2B5EF4-FFF2-40B4-BE49-F238E27FC236}">
                <a16:creationId xmlns:a16="http://schemas.microsoft.com/office/drawing/2014/main" id="{E6560333-000C-4140-80C7-90997C662E46}"/>
              </a:ext>
            </a:extLst>
          </p:cNvPr>
          <p:cNvSpPr>
            <a:spLocks noGrp="1"/>
          </p:cNvSpPr>
          <p:nvPr>
            <p:ph type="sldNum" sz="quarter" idx="12"/>
          </p:nvPr>
        </p:nvSpPr>
        <p:spPr>
          <a:xfrm>
            <a:off x="6909813" y="4774379"/>
            <a:ext cx="2057400" cy="273844"/>
          </a:xfrm>
        </p:spPr>
        <p:txBody>
          <a:bodyPr/>
          <a:lstStyle/>
          <a:p>
            <a:pPr defTabSz="685800">
              <a:buClrTx/>
              <a:defRPr/>
            </a:pPr>
            <a:fld id="{25AFEA32-29CA-4500-92AF-A0C955316540}" type="slidenum">
              <a:rPr lang="en-US" kern="1200">
                <a:solidFill>
                  <a:schemeClr val="bg1"/>
                </a:solidFill>
                <a:latin typeface="Franklin Gothic Book" panose="020B0503020102020204" pitchFamily="34" charset="0"/>
                <a:ea typeface="+mn-ea"/>
                <a:cs typeface="+mn-cs"/>
              </a:rPr>
              <a:pPr defTabSz="685800">
                <a:buClrTx/>
                <a:defRPr/>
              </a:pPr>
              <a:t>12</a:t>
            </a:fld>
            <a:endParaRPr lang="en-US" kern="1200">
              <a:solidFill>
                <a:schemeClr val="bg1"/>
              </a:solidFill>
              <a:latin typeface="Franklin Gothic Book" panose="020B0503020102020204" pitchFamily="34" charset="0"/>
              <a:ea typeface="+mn-ea"/>
              <a:cs typeface="+mn-cs"/>
            </a:endParaRPr>
          </a:p>
        </p:txBody>
      </p:sp>
    </p:spTree>
    <p:extLst>
      <p:ext uri="{BB962C8B-B14F-4D97-AF65-F5344CB8AC3E}">
        <p14:creationId xmlns:p14="http://schemas.microsoft.com/office/powerpoint/2010/main" val="253802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name"/>
          <p:cNvSpPr txBox="1">
            <a:spLocks noGrp="1"/>
          </p:cNvSpPr>
          <p:nvPr>
            <p:ph type="title" idx="4294967295"/>
          </p:nvPr>
        </p:nvSpPr>
        <p:spPr>
          <a:xfrm>
            <a:off x="337551" y="1536312"/>
            <a:ext cx="4664765" cy="656649"/>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2800"/>
              <a:buNone/>
            </a:pPr>
            <a:r>
              <a:rPr lang="en" sz="3200" b="1" dirty="0" err="1">
                <a:solidFill>
                  <a:srgbClr val="FFBE2E"/>
                </a:solidFill>
                <a:latin typeface="Public Sans" pitchFamily="2" charset="77"/>
                <a:ea typeface="Public Sans Thin"/>
                <a:cs typeface="Public Sans Thin"/>
                <a:sym typeface="Public Sans Thin"/>
              </a:rPr>
              <a:t>Sofya</a:t>
            </a:r>
            <a:r>
              <a:rPr lang="en" sz="3200" b="1" dirty="0">
                <a:solidFill>
                  <a:srgbClr val="FFBE2E"/>
                </a:solidFill>
                <a:latin typeface="Public Sans" pitchFamily="2" charset="77"/>
                <a:ea typeface="Public Sans Thin"/>
                <a:cs typeface="Public Sans Thin"/>
                <a:sym typeface="Public Sans Thin"/>
              </a:rPr>
              <a:t> </a:t>
            </a:r>
            <a:r>
              <a:rPr lang="en" sz="3200" b="1" dirty="0" err="1">
                <a:solidFill>
                  <a:srgbClr val="FFBE2E"/>
                </a:solidFill>
                <a:latin typeface="Public Sans" pitchFamily="2" charset="77"/>
                <a:ea typeface="Public Sans Thin"/>
                <a:cs typeface="Public Sans Thin"/>
                <a:sym typeface="Public Sans Thin"/>
              </a:rPr>
              <a:t>Savkina</a:t>
            </a:r>
            <a:br>
              <a:rPr lang="en" sz="3200" b="1" dirty="0">
                <a:solidFill>
                  <a:srgbClr val="FFBE2E"/>
                </a:solidFill>
                <a:latin typeface="Public Sans" pitchFamily="2" charset="77"/>
                <a:ea typeface="Public Sans Thin"/>
                <a:cs typeface="Public Sans Thin"/>
                <a:sym typeface="Public Sans Thin"/>
              </a:rPr>
            </a:br>
            <a:r>
              <a:rPr lang="en" sz="3200" b="1" dirty="0">
                <a:solidFill>
                  <a:srgbClr val="FFBE2E"/>
                </a:solidFill>
                <a:latin typeface="Public Sans" pitchFamily="2" charset="77"/>
                <a:ea typeface="Public Sans Thin"/>
                <a:cs typeface="Public Sans Thin"/>
                <a:sym typeface="Public Sans Thin"/>
              </a:rPr>
              <a:t>James Mejia</a:t>
            </a:r>
            <a:br>
              <a:rPr lang="en" sz="3200" b="1" dirty="0">
                <a:solidFill>
                  <a:srgbClr val="FFBE2E"/>
                </a:solidFill>
                <a:latin typeface="Public Sans" pitchFamily="2" charset="77"/>
                <a:ea typeface="Public Sans Thin"/>
                <a:cs typeface="Public Sans Thin"/>
                <a:sym typeface="Public Sans Thin"/>
              </a:rPr>
            </a:br>
            <a:r>
              <a:rPr lang="en" sz="3200" b="1" dirty="0">
                <a:solidFill>
                  <a:srgbClr val="FFBE2E"/>
                </a:solidFill>
                <a:latin typeface="Public Sans" pitchFamily="2" charset="77"/>
                <a:ea typeface="Public Sans Thin"/>
                <a:cs typeface="Public Sans Thin"/>
                <a:sym typeface="Public Sans Thin"/>
              </a:rPr>
              <a:t>Katie Kline</a:t>
            </a:r>
            <a:endParaRPr sz="3200" b="1" dirty="0">
              <a:solidFill>
                <a:srgbClr val="FFBE2E"/>
              </a:solidFill>
              <a:latin typeface="Public Sans" pitchFamily="2" charset="77"/>
            </a:endParaRPr>
          </a:p>
        </p:txBody>
      </p:sp>
      <p:sp>
        <p:nvSpPr>
          <p:cNvPr id="149" name="attrib"/>
          <p:cNvSpPr txBox="1">
            <a:spLocks noGrp="1"/>
          </p:cNvSpPr>
          <p:nvPr>
            <p:ph type="body" idx="4294967295"/>
          </p:nvPr>
        </p:nvSpPr>
        <p:spPr>
          <a:xfrm>
            <a:off x="4125683" y="1052832"/>
            <a:ext cx="4754442" cy="1279623"/>
          </a:xfrm>
          <a:prstGeom prst="rect">
            <a:avLst/>
          </a:prstGeom>
          <a:noFill/>
          <a:ln>
            <a:noFill/>
          </a:ln>
        </p:spPr>
        <p:txBody>
          <a:bodyPr spcFirstLastPara="1" wrap="square" lIns="91425" tIns="91425" rIns="91425" bIns="91425" anchor="ctr" anchorCtr="0">
            <a:noAutofit/>
          </a:bodyPr>
          <a:lstStyle/>
          <a:p>
            <a:pPr marL="0" lvl="0" indent="0" algn="r">
              <a:lnSpc>
                <a:spcPct val="95000"/>
              </a:lnSpc>
              <a:buNone/>
            </a:pPr>
            <a:r>
              <a:rPr lang="en-US" sz="2800" b="1">
                <a:solidFill>
                  <a:schemeClr val="bg1"/>
                </a:solidFill>
                <a:latin typeface="Public Sans" pitchFamily="2" charset="77"/>
              </a:rPr>
              <a:t>USWDS Core Team</a:t>
            </a:r>
          </a:p>
          <a:p>
            <a:pPr marL="0" lvl="0" indent="0" algn="r">
              <a:lnSpc>
                <a:spcPct val="95000"/>
              </a:lnSpc>
              <a:buNone/>
            </a:pPr>
            <a:r>
              <a:rPr lang="en-US" sz="2800">
                <a:solidFill>
                  <a:srgbClr val="FFBE2E"/>
                </a:solidFill>
                <a:latin typeface="Public Sans" pitchFamily="2" charset="77"/>
              </a:rPr>
              <a:t>Contractors</a:t>
            </a:r>
            <a:endParaRPr sz="2800">
              <a:solidFill>
                <a:srgbClr val="FFBE2E"/>
              </a:solidFill>
              <a:latin typeface="Public Sans" pitchFamily="2" charset="77"/>
            </a:endParaRPr>
          </a:p>
        </p:txBody>
      </p:sp>
      <p:sp>
        <p:nvSpPr>
          <p:cNvPr id="5" name="Slide Number Placeholder 10">
            <a:extLst>
              <a:ext uri="{FF2B5EF4-FFF2-40B4-BE49-F238E27FC236}">
                <a16:creationId xmlns:a16="http://schemas.microsoft.com/office/drawing/2014/main" id="{E6560333-000C-4140-80C7-90997C662E46}"/>
              </a:ext>
            </a:extLst>
          </p:cNvPr>
          <p:cNvSpPr>
            <a:spLocks noGrp="1"/>
          </p:cNvSpPr>
          <p:nvPr>
            <p:ph type="sldNum" sz="quarter" idx="12"/>
          </p:nvPr>
        </p:nvSpPr>
        <p:spPr>
          <a:xfrm>
            <a:off x="6909813" y="4774379"/>
            <a:ext cx="2057400" cy="273844"/>
          </a:xfrm>
        </p:spPr>
        <p:txBody>
          <a:bodyPr/>
          <a:lstStyle/>
          <a:p>
            <a:pPr defTabSz="685800">
              <a:buClrTx/>
              <a:defRPr/>
            </a:pPr>
            <a:fld id="{25AFEA32-29CA-4500-92AF-A0C955316540}" type="slidenum">
              <a:rPr lang="en-US" kern="1200">
                <a:solidFill>
                  <a:schemeClr val="bg1"/>
                </a:solidFill>
                <a:latin typeface="Franklin Gothic Book" panose="020B0503020102020204" pitchFamily="34" charset="0"/>
                <a:ea typeface="+mn-ea"/>
                <a:cs typeface="+mn-cs"/>
              </a:rPr>
              <a:pPr defTabSz="685800">
                <a:buClrTx/>
                <a:defRPr/>
              </a:pPr>
              <a:t>13</a:t>
            </a:fld>
            <a:endParaRPr lang="en-US" kern="1200">
              <a:solidFill>
                <a:schemeClr val="bg1"/>
              </a:solidFill>
              <a:latin typeface="Franklin Gothic Book" panose="020B0503020102020204" pitchFamily="34" charset="0"/>
              <a:ea typeface="+mn-ea"/>
              <a:cs typeface="+mn-cs"/>
            </a:endParaRPr>
          </a:p>
        </p:txBody>
      </p:sp>
      <p:pic>
        <p:nvPicPr>
          <p:cNvPr id="3" name="Picture 2">
            <a:extLst>
              <a:ext uri="{FF2B5EF4-FFF2-40B4-BE49-F238E27FC236}">
                <a16:creationId xmlns:a16="http://schemas.microsoft.com/office/drawing/2014/main" id="{06308623-475C-FA47-9A1F-8AEB26A2B47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997075" y="2862131"/>
            <a:ext cx="5149849" cy="2710447"/>
          </a:xfrm>
          <a:prstGeom prst="rect">
            <a:avLst/>
          </a:prstGeom>
        </p:spPr>
      </p:pic>
    </p:spTree>
    <p:extLst>
      <p:ext uri="{BB962C8B-B14F-4D97-AF65-F5344CB8AC3E}">
        <p14:creationId xmlns:p14="http://schemas.microsoft.com/office/powerpoint/2010/main" val="2433865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hed"/>
          <p:cNvSpPr txBox="1">
            <a:spLocks noGrp="1"/>
          </p:cNvSpPr>
          <p:nvPr>
            <p:ph type="title"/>
          </p:nvPr>
        </p:nvSpPr>
        <p:spPr>
          <a:xfrm>
            <a:off x="575554" y="993473"/>
            <a:ext cx="8156100" cy="872100"/>
          </a:xfrm>
          <a:prstGeom prst="rect">
            <a:avLst/>
          </a:prstGeom>
          <a:noFill/>
          <a:ln>
            <a:noFill/>
          </a:ln>
        </p:spPr>
        <p:txBody>
          <a:bodyPr spcFirstLastPara="1" wrap="square" lIns="91425" tIns="91425" rIns="91425" bIns="91425" anchor="ctr" anchorCtr="0">
            <a:noAutofit/>
          </a:bodyPr>
          <a:lstStyle/>
          <a:p>
            <a:pPr marL="0" lvl="0" indent="0" rtl="0">
              <a:lnSpc>
                <a:spcPct val="95000"/>
              </a:lnSpc>
              <a:spcBef>
                <a:spcPts val="0"/>
              </a:spcBef>
              <a:spcAft>
                <a:spcPts val="0"/>
              </a:spcAft>
              <a:buSzPts val="1100"/>
              <a:buNone/>
            </a:pPr>
            <a:r>
              <a:rPr lang="en-US" sz="4000" dirty="0">
                <a:solidFill>
                  <a:srgbClr val="FFBE2E"/>
                </a:solidFill>
                <a:latin typeface="Public Sans" pitchFamily="2" charset="77"/>
                <a:ea typeface="Public Sans Thin"/>
                <a:cs typeface="Public Sans Thin"/>
                <a:sym typeface="Public Sans Thin"/>
              </a:rPr>
              <a:t>Component design phases</a:t>
            </a:r>
            <a:endParaRPr sz="4000" dirty="0">
              <a:solidFill>
                <a:srgbClr val="FFBE2E"/>
              </a:solidFill>
              <a:latin typeface="Public Sans" pitchFamily="2" charset="77"/>
              <a:ea typeface="Public Sans Thin"/>
              <a:cs typeface="Public Sans Thin"/>
              <a:sym typeface="Public Sans Thin"/>
            </a:endParaRPr>
          </a:p>
        </p:txBody>
      </p:sp>
      <p:sp>
        <p:nvSpPr>
          <p:cNvPr id="399" name="text"/>
          <p:cNvSpPr txBox="1">
            <a:spLocks noGrp="1"/>
          </p:cNvSpPr>
          <p:nvPr>
            <p:ph type="body" idx="1"/>
          </p:nvPr>
        </p:nvSpPr>
        <p:spPr>
          <a:xfrm>
            <a:off x="504812" y="1865573"/>
            <a:ext cx="8455207" cy="2131074"/>
          </a:xfrm>
          <a:prstGeom prst="rect">
            <a:avLst/>
          </a:prstGeom>
          <a:noFill/>
          <a:ln>
            <a:noFill/>
          </a:ln>
        </p:spPr>
        <p:txBody>
          <a:bodyPr spcFirstLastPara="1" wrap="square" lIns="91425" tIns="91425" rIns="91425" bIns="91425" anchor="t" anchorCtr="0">
            <a:noAutofit/>
          </a:bodyPr>
          <a:lstStyle/>
          <a:p>
            <a:pPr marL="88900" lvl="0" indent="0">
              <a:buClr>
                <a:srgbClr val="212121"/>
              </a:buClr>
              <a:buSzPts val="2200"/>
              <a:buNone/>
            </a:pPr>
            <a:r>
              <a:rPr lang="en-US" sz="4000" dirty="0">
                <a:solidFill>
                  <a:srgbClr val="967EFB"/>
                </a:solidFill>
                <a:latin typeface="Public Sans Light"/>
              </a:rPr>
              <a:t>Exploration</a:t>
            </a:r>
          </a:p>
          <a:p>
            <a:pPr marL="88900" lvl="0" indent="0">
              <a:buClr>
                <a:srgbClr val="212121"/>
              </a:buClr>
              <a:buSzPts val="2200"/>
              <a:buNone/>
            </a:pPr>
            <a:r>
              <a:rPr lang="en-US" sz="4000" dirty="0">
                <a:solidFill>
                  <a:srgbClr val="967EFB"/>
                </a:solidFill>
                <a:latin typeface="Public Sans Light"/>
              </a:rPr>
              <a:t>Validation</a:t>
            </a:r>
          </a:p>
          <a:p>
            <a:pPr marL="88900" lvl="0" indent="0">
              <a:buClr>
                <a:srgbClr val="212121"/>
              </a:buClr>
              <a:buSzPts val="2200"/>
              <a:buNone/>
            </a:pPr>
            <a:r>
              <a:rPr lang="en-US" sz="4000" dirty="0">
                <a:solidFill>
                  <a:srgbClr val="967EFB"/>
                </a:solidFill>
                <a:latin typeface="Public Sans Light"/>
              </a:rPr>
              <a:t>Iteration</a:t>
            </a:r>
            <a:endParaRPr sz="4000" dirty="0">
              <a:solidFill>
                <a:srgbClr val="967EFB"/>
              </a:solidFill>
              <a:latin typeface="Public Sans Light"/>
            </a:endParaRPr>
          </a:p>
        </p:txBody>
      </p:sp>
      <p:sp>
        <p:nvSpPr>
          <p:cNvPr id="10" name="Slide Number Placeholder 10">
            <a:extLst>
              <a:ext uri="{FF2B5EF4-FFF2-40B4-BE49-F238E27FC236}">
                <a16:creationId xmlns:a16="http://schemas.microsoft.com/office/drawing/2014/main" id="{FD68C324-75CE-47A8-A563-DE9F31AFC88C}"/>
              </a:ext>
            </a:extLst>
          </p:cNvPr>
          <p:cNvSpPr>
            <a:spLocks noGrp="1"/>
          </p:cNvSpPr>
          <p:nvPr>
            <p:ph type="sldNum" sz="quarter" idx="12"/>
          </p:nvPr>
        </p:nvSpPr>
        <p:spPr>
          <a:xfrm>
            <a:off x="6774610" y="4728125"/>
            <a:ext cx="2057400" cy="273844"/>
          </a:xfrm>
        </p:spPr>
        <p:txBody>
          <a:bodyPr/>
          <a:lstStyle/>
          <a:p>
            <a:pPr defTabSz="685800">
              <a:buClrTx/>
              <a:defRPr/>
            </a:pPr>
            <a:fld id="{25AFEA32-29CA-4500-92AF-A0C955316540}" type="slidenum">
              <a:rPr lang="en-US" kern="1200">
                <a:solidFill>
                  <a:schemeClr val="bg1"/>
                </a:solidFill>
                <a:latin typeface="Franklin Gothic Book" panose="020B0503020102020204" pitchFamily="34" charset="0"/>
                <a:ea typeface="+mn-ea"/>
                <a:cs typeface="+mn-cs"/>
              </a:rPr>
              <a:pPr defTabSz="685800">
                <a:buClrTx/>
                <a:defRPr/>
              </a:pPr>
              <a:t>14</a:t>
            </a:fld>
            <a:endParaRPr lang="en-US" kern="1200">
              <a:solidFill>
                <a:schemeClr val="bg1"/>
              </a:solidFill>
              <a:latin typeface="Franklin Gothic Book" panose="020B0503020102020204" pitchFamily="34" charset="0"/>
              <a:ea typeface="+mn-ea"/>
              <a:cs typeface="+mn-cs"/>
            </a:endParaRPr>
          </a:p>
        </p:txBody>
      </p:sp>
    </p:spTree>
    <p:extLst>
      <p:ext uri="{BB962C8B-B14F-4D97-AF65-F5344CB8AC3E}">
        <p14:creationId xmlns:p14="http://schemas.microsoft.com/office/powerpoint/2010/main" val="563810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76257" y="878922"/>
            <a:ext cx="7437253" cy="775217"/>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4000" dirty="0">
                <a:solidFill>
                  <a:srgbClr val="967EFB"/>
                </a:solidFill>
              </a:rPr>
              <a:t>Exploration</a:t>
            </a:r>
            <a:endParaRPr sz="4000" b="0" dirty="0">
              <a:solidFill>
                <a:srgbClr val="967EFB"/>
              </a:solidFill>
              <a:latin typeface="Public Sans ExtraLight" pitchFamily="2" charset="77"/>
              <a:sym typeface="Public Sans"/>
            </a:endParaRPr>
          </a:p>
        </p:txBody>
      </p:sp>
      <p:sp>
        <p:nvSpPr>
          <p:cNvPr id="161" name="Google Shape;161;p14"/>
          <p:cNvSpPr txBox="1">
            <a:spLocks noGrp="1"/>
          </p:cNvSpPr>
          <p:nvPr>
            <p:ph type="body" idx="1"/>
          </p:nvPr>
        </p:nvSpPr>
        <p:spPr>
          <a:xfrm>
            <a:off x="515714" y="1832374"/>
            <a:ext cx="8112571" cy="2834940"/>
          </a:xfrm>
          <a:prstGeom prst="rect">
            <a:avLst/>
          </a:prstGeom>
          <a:noFill/>
          <a:ln>
            <a:noFill/>
          </a:ln>
        </p:spPr>
        <p:txBody>
          <a:bodyPr spcFirstLastPara="1" wrap="square" lIns="91425" tIns="91425" rIns="91425" bIns="91425" numCol="1" spcCol="274320" anchor="t" anchorCtr="0">
            <a:noAutofit/>
          </a:bodyPr>
          <a:lstStyle/>
          <a:p>
            <a:pPr marL="0" indent="0">
              <a:lnSpc>
                <a:spcPct val="110000"/>
              </a:lnSpc>
              <a:spcBef>
                <a:spcPts val="600"/>
              </a:spcBef>
              <a:buClr>
                <a:schemeClr val="accent2"/>
              </a:buClr>
              <a:buNone/>
            </a:pPr>
            <a:r>
              <a:rPr lang="en-US" sz="2400" b="1" dirty="0">
                <a:solidFill>
                  <a:srgbClr val="FFBE2E"/>
                </a:solidFill>
              </a:rPr>
              <a:t>What we did: </a:t>
            </a:r>
            <a:r>
              <a:rPr lang="en-US" sz="2400" b="1" dirty="0">
                <a:solidFill>
                  <a:schemeClr val="bg1"/>
                </a:solidFill>
              </a:rPr>
              <a:t>Landscape analysis </a:t>
            </a:r>
            <a:r>
              <a:rPr lang="en-US" sz="2400" dirty="0">
                <a:solidFill>
                  <a:schemeClr val="bg1"/>
                </a:solidFill>
              </a:rPr>
              <a:t>to determine</a:t>
            </a:r>
            <a:r>
              <a:rPr lang="en-US" sz="2400" b="1" dirty="0">
                <a:solidFill>
                  <a:schemeClr val="bg1"/>
                </a:solidFill>
              </a:rPr>
              <a:t> </a:t>
            </a:r>
            <a:r>
              <a:rPr lang="en-US" sz="2400" b="1" dirty="0">
                <a:solidFill>
                  <a:schemeClr val="lt1"/>
                </a:solidFill>
                <a:latin typeface="Public Sans Light"/>
              </a:rPr>
              <a:t>conventions and best practices</a:t>
            </a:r>
            <a:endParaRPr lang="en-US" sz="2400" dirty="0">
              <a:solidFill>
                <a:schemeClr val="lt1"/>
              </a:solidFill>
              <a:latin typeface="Public Sans Light" pitchFamily="2" charset="77"/>
            </a:endParaRPr>
          </a:p>
          <a:p>
            <a:pPr marL="0" indent="0">
              <a:lnSpc>
                <a:spcPct val="110000"/>
              </a:lnSpc>
              <a:spcBef>
                <a:spcPts val="600"/>
              </a:spcBef>
              <a:buClr>
                <a:schemeClr val="accent2"/>
              </a:buClr>
              <a:buNone/>
            </a:pPr>
            <a:r>
              <a:rPr lang="en-US" sz="2400" b="1" dirty="0">
                <a:solidFill>
                  <a:srgbClr val="FFBE2E"/>
                </a:solidFill>
              </a:rPr>
              <a:t>Outcome: </a:t>
            </a:r>
            <a:r>
              <a:rPr lang="en-US" sz="2400" dirty="0">
                <a:solidFill>
                  <a:schemeClr val="bg1"/>
                </a:solidFill>
              </a:rPr>
              <a:t>P</a:t>
            </a:r>
            <a:r>
              <a:rPr lang="en-US" sz="2400" b="1" dirty="0">
                <a:solidFill>
                  <a:schemeClr val="lt1"/>
                </a:solidFill>
                <a:latin typeface="Public Sans Light"/>
              </a:rPr>
              <a:t>rototypes for both the component design and guidance for testing and validation</a:t>
            </a:r>
            <a:endParaRPr lang="en-US" sz="2400" b="1" dirty="0">
              <a:solidFill>
                <a:schemeClr val="lt1"/>
              </a:solidFill>
            </a:endParaRP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15</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4116386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2" name="Title 1">
            <a:extLst>
              <a:ext uri="{FF2B5EF4-FFF2-40B4-BE49-F238E27FC236}">
                <a16:creationId xmlns:a16="http://schemas.microsoft.com/office/drawing/2014/main" id="{96679A82-6AFB-0A4F-932B-39E27CCBD419}"/>
              </a:ext>
            </a:extLst>
          </p:cNvPr>
          <p:cNvSpPr>
            <a:spLocks noGrp="1"/>
          </p:cNvSpPr>
          <p:nvPr>
            <p:ph type="title" idx="4294967295"/>
          </p:nvPr>
        </p:nvSpPr>
        <p:spPr>
          <a:xfrm>
            <a:off x="311700" y="271943"/>
            <a:ext cx="8520600" cy="572700"/>
          </a:xfrm>
        </p:spPr>
        <p:txBody>
          <a:bodyPr/>
          <a:lstStyle/>
          <a:p>
            <a:pPr algn="ctr"/>
            <a:r>
              <a:rPr lang="en-US" sz="2400" b="1" dirty="0">
                <a:solidFill>
                  <a:srgbClr val="04CF85"/>
                </a:solidFill>
                <a:latin typeface="Public Sans"/>
                <a:ea typeface="Public Sans"/>
                <a:cs typeface="Public Sans"/>
                <a:sym typeface="Public Sans"/>
              </a:rPr>
              <a:t>Pagination Design </a:t>
            </a:r>
            <a:r>
              <a:rPr lang="en-US" sz="2400" dirty="0">
                <a:solidFill>
                  <a:srgbClr val="04CF85"/>
                </a:solidFill>
                <a:latin typeface="Public Sans"/>
                <a:ea typeface="Public Sans"/>
                <a:cs typeface="Public Sans"/>
                <a:sym typeface="Public Sans"/>
              </a:rPr>
              <a:t>(first draft in context)</a:t>
            </a:r>
            <a:endParaRPr lang="en-US" dirty="0"/>
          </a:p>
        </p:txBody>
      </p:sp>
      <p:pic>
        <p:nvPicPr>
          <p:cNvPr id="6" name="Picture 5" descr="Graphical user interface of pagination prototype, desktop layout. ">
            <a:extLst>
              <a:ext uri="{FF2B5EF4-FFF2-40B4-BE49-F238E27FC236}">
                <a16:creationId xmlns:a16="http://schemas.microsoft.com/office/drawing/2014/main" id="{22BBC0A5-57BB-C248-A275-6525F6C7B307}"/>
              </a:ext>
            </a:extLst>
          </p:cNvPr>
          <p:cNvPicPr>
            <a:picLocks noChangeAspect="1"/>
          </p:cNvPicPr>
          <p:nvPr/>
        </p:nvPicPr>
        <p:blipFill rotWithShape="1">
          <a:blip r:embed="rId3"/>
          <a:srcRect t="10481" b="28244"/>
          <a:stretch/>
        </p:blipFill>
        <p:spPr>
          <a:xfrm>
            <a:off x="1036859" y="1065491"/>
            <a:ext cx="5154152" cy="4073749"/>
          </a:xfrm>
          <a:prstGeom prst="rect">
            <a:avLst/>
          </a:prstGeom>
        </p:spPr>
      </p:pic>
      <p:pic>
        <p:nvPicPr>
          <p:cNvPr id="4" name="Picture 3" descr="Graphical user interface of pagination prototype, mobile layout. ">
            <a:extLst>
              <a:ext uri="{FF2B5EF4-FFF2-40B4-BE49-F238E27FC236}">
                <a16:creationId xmlns:a16="http://schemas.microsoft.com/office/drawing/2014/main" id="{349FA198-728A-8545-AACD-95D8B240747C}"/>
              </a:ext>
            </a:extLst>
          </p:cNvPr>
          <p:cNvPicPr>
            <a:picLocks noChangeAspect="1"/>
          </p:cNvPicPr>
          <p:nvPr/>
        </p:nvPicPr>
        <p:blipFill rotWithShape="1">
          <a:blip r:embed="rId4"/>
          <a:srcRect l="945" t="9766" r="649" b="13750"/>
          <a:stretch/>
        </p:blipFill>
        <p:spPr>
          <a:xfrm>
            <a:off x="6337006" y="1064197"/>
            <a:ext cx="1913860" cy="3490627"/>
          </a:xfrm>
          <a:prstGeom prst="rect">
            <a:avLst/>
          </a:prstGeom>
        </p:spPr>
      </p:pic>
      <p:sp>
        <p:nvSpPr>
          <p:cNvPr id="131" name="Google Shape;131;p9"/>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16</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647295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65624" y="870684"/>
            <a:ext cx="7437253" cy="1663559"/>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4000" dirty="0">
                <a:solidFill>
                  <a:srgbClr val="967EFB"/>
                </a:solidFill>
              </a:rPr>
              <a:t>Validation</a:t>
            </a:r>
            <a:endParaRPr sz="4000" b="0" dirty="0">
              <a:solidFill>
                <a:srgbClr val="967EFB"/>
              </a:solidFill>
              <a:latin typeface="Public Sans ExtraLight" pitchFamily="2" charset="77"/>
              <a:sym typeface="Public Sans"/>
            </a:endParaRPr>
          </a:p>
        </p:txBody>
      </p:sp>
      <p:sp>
        <p:nvSpPr>
          <p:cNvPr id="161" name="Google Shape;161;p14"/>
          <p:cNvSpPr txBox="1">
            <a:spLocks noGrp="1"/>
          </p:cNvSpPr>
          <p:nvPr>
            <p:ph type="body" idx="1"/>
          </p:nvPr>
        </p:nvSpPr>
        <p:spPr>
          <a:xfrm>
            <a:off x="523013" y="1834615"/>
            <a:ext cx="8112571" cy="2834940"/>
          </a:xfrm>
          <a:prstGeom prst="rect">
            <a:avLst/>
          </a:prstGeom>
          <a:noFill/>
          <a:ln>
            <a:noFill/>
          </a:ln>
        </p:spPr>
        <p:txBody>
          <a:bodyPr spcFirstLastPara="1" wrap="square" lIns="91425" tIns="91425" rIns="91425" bIns="91425" numCol="1" spcCol="274320" anchor="t" anchorCtr="0">
            <a:noAutofit/>
          </a:bodyPr>
          <a:lstStyle/>
          <a:p>
            <a:pPr marL="0" indent="0">
              <a:lnSpc>
                <a:spcPct val="110000"/>
              </a:lnSpc>
              <a:spcBef>
                <a:spcPts val="600"/>
              </a:spcBef>
              <a:buClr>
                <a:schemeClr val="accent2"/>
              </a:buClr>
              <a:buNone/>
            </a:pPr>
            <a:r>
              <a:rPr lang="en-US" sz="2400" b="1" dirty="0">
                <a:solidFill>
                  <a:srgbClr val="FFBE2E"/>
                </a:solidFill>
              </a:rPr>
              <a:t>What we did: </a:t>
            </a:r>
            <a:r>
              <a:rPr lang="en-US" sz="2400" dirty="0">
                <a:solidFill>
                  <a:schemeClr val="bg1"/>
                </a:solidFill>
              </a:rPr>
              <a:t>Sl</a:t>
            </a:r>
            <a:r>
              <a:rPr lang="en-US" sz="2400" b="1" dirty="0">
                <a:solidFill>
                  <a:schemeClr val="lt1"/>
                </a:solidFill>
                <a:latin typeface="Public Sans Light"/>
              </a:rPr>
              <a:t>ack community outreach, </a:t>
            </a:r>
            <a:r>
              <a:rPr lang="en-US" sz="2400" dirty="0">
                <a:solidFill>
                  <a:schemeClr val="bg1"/>
                </a:solidFill>
              </a:rPr>
              <a:t>usability testing, stakeholder interviews</a:t>
            </a:r>
            <a:endParaRPr lang="en-US" sz="2400" b="1" dirty="0">
              <a:solidFill>
                <a:schemeClr val="lt1"/>
              </a:solidFill>
              <a:latin typeface="Public Sans Light"/>
            </a:endParaRPr>
          </a:p>
          <a:p>
            <a:pPr marL="0" indent="0">
              <a:lnSpc>
                <a:spcPct val="110000"/>
              </a:lnSpc>
              <a:spcBef>
                <a:spcPts val="600"/>
              </a:spcBef>
              <a:buClr>
                <a:schemeClr val="accent2"/>
              </a:buClr>
              <a:buNone/>
            </a:pPr>
            <a:r>
              <a:rPr lang="en-US" sz="2400" b="1" dirty="0">
                <a:solidFill>
                  <a:srgbClr val="FFBE2E"/>
                </a:solidFill>
              </a:rPr>
              <a:t>Outcomes: </a:t>
            </a:r>
            <a:r>
              <a:rPr lang="en-US" sz="2400" dirty="0">
                <a:solidFill>
                  <a:schemeClr val="bg1"/>
                </a:solidFill>
              </a:rPr>
              <a:t>F</a:t>
            </a:r>
            <a:r>
              <a:rPr lang="en-US" sz="2400" b="1" dirty="0">
                <a:solidFill>
                  <a:schemeClr val="lt1"/>
                </a:solidFill>
                <a:latin typeface="Public Sans Light"/>
              </a:rPr>
              <a:t>ocused research questions, rich usability insights, additional government use cases</a:t>
            </a:r>
            <a:endParaRPr lang="en-US" sz="2400" b="1" dirty="0">
              <a:solidFill>
                <a:schemeClr val="lt1"/>
              </a:solidFill>
            </a:endParaRP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17</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901281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3" name="Title 2">
            <a:extLst>
              <a:ext uri="{FF2B5EF4-FFF2-40B4-BE49-F238E27FC236}">
                <a16:creationId xmlns:a16="http://schemas.microsoft.com/office/drawing/2014/main" id="{8171ABED-8B9E-F246-A529-6A510BFFBBB5}"/>
              </a:ext>
            </a:extLst>
          </p:cNvPr>
          <p:cNvSpPr>
            <a:spLocks noGrp="1"/>
          </p:cNvSpPr>
          <p:nvPr>
            <p:ph type="title" idx="4294967295"/>
          </p:nvPr>
        </p:nvSpPr>
        <p:spPr>
          <a:xfrm>
            <a:off x="311700" y="284944"/>
            <a:ext cx="8520600" cy="572700"/>
          </a:xfrm>
        </p:spPr>
        <p:txBody>
          <a:bodyPr/>
          <a:lstStyle/>
          <a:p>
            <a:pPr algn="ctr" rtl="0"/>
            <a:r>
              <a:rPr lang="en-US" sz="2400" b="1" i="0" dirty="0">
                <a:solidFill>
                  <a:srgbClr val="04CF85"/>
                </a:solidFill>
                <a:effectLst/>
                <a:latin typeface="Arial" panose="020B0604020202020204" pitchFamily="34" charset="0"/>
                <a:ea typeface="Arial" panose="020B0604020202020204" pitchFamily="34" charset="0"/>
                <a:cs typeface="Arial" panose="020B0604020202020204" pitchFamily="34" charset="0"/>
              </a:rPr>
              <a:t>Usability testing analysis </a:t>
            </a:r>
            <a:r>
              <a:rPr lang="en-US" sz="2400" i="0" dirty="0">
                <a:solidFill>
                  <a:srgbClr val="04CF85"/>
                </a:solidFill>
                <a:effectLst/>
                <a:latin typeface="Arial" panose="020B0604020202020204" pitchFamily="34" charset="0"/>
                <a:ea typeface="Arial" panose="020B0604020202020204" pitchFamily="34" charset="0"/>
                <a:cs typeface="Arial" panose="020B0604020202020204" pitchFamily="34" charset="0"/>
              </a:rPr>
              <a:t>(guidance)</a:t>
            </a:r>
            <a:endParaRPr lang="en-US" dirty="0">
              <a:effectLst/>
            </a:endParaRPr>
          </a:p>
        </p:txBody>
      </p:sp>
      <p:pic>
        <p:nvPicPr>
          <p:cNvPr id="130" name="Google Shape;130;p9" descr="Affinity mapping of user insights from content testing."/>
          <p:cNvPicPr preferRelativeResize="0"/>
          <p:nvPr/>
        </p:nvPicPr>
        <p:blipFill rotWithShape="1">
          <a:blip r:embed="rId3"/>
          <a:srcRect l="20169" t="17567" r="11605" b="22233"/>
          <a:stretch/>
        </p:blipFill>
        <p:spPr>
          <a:xfrm>
            <a:off x="0" y="952921"/>
            <a:ext cx="9144000" cy="4190579"/>
          </a:xfrm>
          <a:prstGeom prst="rect">
            <a:avLst/>
          </a:prstGeom>
          <a:noFill/>
          <a:ln>
            <a:noFill/>
          </a:ln>
        </p:spPr>
      </p:pic>
      <p:sp>
        <p:nvSpPr>
          <p:cNvPr id="131" name="Google Shape;131;p9"/>
          <p:cNvSpPr txBox="1">
            <a:spLocks noGrp="1"/>
          </p:cNvSpPr>
          <p:nvPr>
            <p:ph type="sldNum" idx="12"/>
          </p:nvPr>
        </p:nvSpPr>
        <p:spPr>
          <a:xfrm>
            <a:off x="8623005" y="4774379"/>
            <a:ext cx="344208" cy="273844"/>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18</a:t>
            </a:fld>
            <a:endParaRPr dirty="0">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24726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44359" y="1437852"/>
            <a:ext cx="8268340" cy="59661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2400" dirty="0">
                <a:solidFill>
                  <a:srgbClr val="FFBE2E"/>
                </a:solidFill>
                <a:latin typeface="Public Sans"/>
                <a:ea typeface="Public Sans"/>
                <a:cs typeface="Public Sans"/>
                <a:sym typeface="Public Sans"/>
              </a:rPr>
              <a:t>Best practice: Direct observation</a:t>
            </a:r>
            <a:endParaRPr sz="2400" dirty="0">
              <a:solidFill>
                <a:srgbClr val="FFBE2E"/>
              </a:solidFill>
              <a:latin typeface="Public Sans"/>
              <a:ea typeface="Public Sans"/>
              <a:cs typeface="Public Sans"/>
              <a:sym typeface="Public Sans"/>
            </a:endParaRPr>
          </a:p>
        </p:txBody>
      </p:sp>
      <p:sp>
        <p:nvSpPr>
          <p:cNvPr id="161" name="Google Shape;161;p14"/>
          <p:cNvSpPr txBox="1">
            <a:spLocks noGrp="1"/>
          </p:cNvSpPr>
          <p:nvPr>
            <p:ph type="body" idx="1"/>
          </p:nvPr>
        </p:nvSpPr>
        <p:spPr>
          <a:xfrm>
            <a:off x="1062990" y="1935126"/>
            <a:ext cx="7018020" cy="1509823"/>
          </a:xfrm>
          <a:prstGeom prst="rect">
            <a:avLst/>
          </a:prstGeom>
          <a:noFill/>
          <a:ln>
            <a:noFill/>
          </a:ln>
        </p:spPr>
        <p:txBody>
          <a:bodyPr spcFirstLastPara="1" wrap="square" lIns="91425" tIns="91425" rIns="91425" bIns="91425" numCol="1" spcCol="274320" anchor="t" anchorCtr="0">
            <a:noAutofit/>
          </a:bodyPr>
          <a:lstStyle/>
          <a:p>
            <a:pPr marL="0" indent="0" algn="ctr">
              <a:lnSpc>
                <a:spcPct val="110000"/>
              </a:lnSpc>
              <a:spcBef>
                <a:spcPts val="600"/>
              </a:spcBef>
              <a:buClr>
                <a:schemeClr val="accent2"/>
              </a:buClr>
              <a:buNone/>
            </a:pPr>
            <a:r>
              <a:rPr lang="en-US" sz="2400" b="1" dirty="0">
                <a:solidFill>
                  <a:schemeClr val="lt1"/>
                </a:solidFill>
                <a:latin typeface="Public Sans Light"/>
              </a:rPr>
              <a:t>UX Designer and content editor being observers at the testing sessions, which streamlined iteration process</a:t>
            </a:r>
            <a:r>
              <a:rPr lang="en-US" sz="2400" b="1" dirty="0">
                <a:solidFill>
                  <a:schemeClr val="lt1"/>
                </a:solidFill>
                <a:latin typeface="Public Sans Light" pitchFamily="2" charset="77"/>
              </a:rPr>
              <a:t>.</a:t>
            </a:r>
            <a:endParaRPr lang="en-US" sz="2400" dirty="0">
              <a:solidFill>
                <a:schemeClr val="lt1"/>
              </a:solidFill>
              <a:latin typeface="Public Sans Light" pitchFamily="2" charset="77"/>
            </a:endParaRP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19</a:t>
            </a:fld>
            <a:endParaRPr>
              <a:solidFill>
                <a:schemeClr val="lt1"/>
              </a:solidFill>
              <a:latin typeface="Libre Franklin"/>
              <a:ea typeface="Libre Franklin"/>
              <a:cs typeface="Libre Franklin"/>
              <a:sym typeface="Libre Franklin"/>
            </a:endParaRPr>
          </a:p>
        </p:txBody>
      </p:sp>
      <p:sp>
        <p:nvSpPr>
          <p:cNvPr id="2" name="Rounded Rectangle 1">
            <a:extLst>
              <a:ext uri="{FF2B5EF4-FFF2-40B4-BE49-F238E27FC236}">
                <a16:creationId xmlns:a16="http://schemas.microsoft.com/office/drawing/2014/main" id="{41D5277A-5CA4-4348-A232-04AC387FE888}"/>
              </a:ext>
              <a:ext uri="{C183D7F6-B498-43B3-948B-1728B52AA6E4}">
                <adec:decorative xmlns:adec="http://schemas.microsoft.com/office/drawing/2017/decorative" val="1"/>
              </a:ext>
            </a:extLst>
          </p:cNvPr>
          <p:cNvSpPr/>
          <p:nvPr/>
        </p:nvSpPr>
        <p:spPr>
          <a:xfrm>
            <a:off x="437830" y="733647"/>
            <a:ext cx="8268340" cy="3615069"/>
          </a:xfrm>
          <a:prstGeom prst="roundRect">
            <a:avLst/>
          </a:prstGeom>
          <a:noFill/>
          <a:ln>
            <a:solidFill>
              <a:srgbClr val="FFBE2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407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6"/>
        <p:cNvGrpSpPr/>
        <p:nvPr/>
      </p:nvGrpSpPr>
      <p:grpSpPr>
        <a:xfrm>
          <a:off x="0" y="0"/>
          <a:ext cx="0" cy="0"/>
          <a:chOff x="0" y="0"/>
          <a:chExt cx="0" cy="0"/>
        </a:xfrm>
      </p:grpSpPr>
      <p:sp>
        <p:nvSpPr>
          <p:cNvPr id="77" name="Google Shape;77;p2"/>
          <p:cNvSpPr txBox="1">
            <a:spLocks noGrp="1"/>
          </p:cNvSpPr>
          <p:nvPr>
            <p:ph type="title" idx="4294967295"/>
          </p:nvPr>
        </p:nvSpPr>
        <p:spPr>
          <a:xfrm>
            <a:off x="499908" y="1146242"/>
            <a:ext cx="8144183" cy="1994104"/>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800"/>
              <a:buNone/>
            </a:pPr>
            <a:r>
              <a:rPr lang="en-US" sz="4000" b="1" dirty="0">
                <a:solidFill>
                  <a:srgbClr val="FFBE2E"/>
                </a:solidFill>
              </a:rPr>
              <a:t>Hi!</a:t>
            </a:r>
            <a:endParaRPr sz="4000" b="1" dirty="0">
              <a:solidFill>
                <a:srgbClr val="FFBE2E"/>
              </a:solidFill>
            </a:endParaRPr>
          </a:p>
          <a:p>
            <a:pPr marL="0" lvl="0" indent="0" algn="ctr" rtl="0">
              <a:lnSpc>
                <a:spcPct val="95000"/>
              </a:lnSpc>
              <a:spcBef>
                <a:spcPts val="0"/>
              </a:spcBef>
              <a:spcAft>
                <a:spcPts val="0"/>
              </a:spcAft>
              <a:buSzPts val="2800"/>
              <a:buNone/>
            </a:pPr>
            <a:r>
              <a:rPr lang="en-US" sz="4000" dirty="0">
                <a:solidFill>
                  <a:schemeClr val="lt1"/>
                </a:solidFill>
                <a:latin typeface="Public Sans Thin"/>
                <a:ea typeface="Public Sans Thin"/>
                <a:cs typeface="Public Sans Thin"/>
                <a:sym typeface="Public Sans Thin"/>
              </a:rPr>
              <a:t>Thanks for being here!</a:t>
            </a:r>
            <a:endParaRPr dirty="0">
              <a:solidFill>
                <a:schemeClr val="lt1"/>
              </a:solidFill>
              <a:latin typeface="Public Sans Thin"/>
              <a:ea typeface="Public Sans Thin"/>
              <a:cs typeface="Public Sans Thin"/>
              <a:sym typeface="Public Sans Thin"/>
            </a:endParaRPr>
          </a:p>
        </p:txBody>
      </p:sp>
      <p:pic>
        <p:nvPicPr>
          <p:cNvPr id="78" name="Google Shape;78;p2" descr="Picture of Dan Williams"/>
          <p:cNvPicPr preferRelativeResize="0"/>
          <p:nvPr/>
        </p:nvPicPr>
        <p:blipFill rotWithShape="1">
          <a:blip r:embed="rId3">
            <a:alphaModFix/>
          </a:blip>
          <a:srcRect/>
          <a:stretch/>
        </p:blipFill>
        <p:spPr>
          <a:xfrm>
            <a:off x="3898199" y="3464700"/>
            <a:ext cx="1347600" cy="1678800"/>
          </a:xfrm>
          <a:prstGeom prst="rect">
            <a:avLst/>
          </a:prstGeom>
          <a:noFill/>
          <a:ln>
            <a:noFill/>
          </a:ln>
        </p:spPr>
      </p:pic>
      <p:sp>
        <p:nvSpPr>
          <p:cNvPr id="79" name="Google Shape;79;p2"/>
          <p:cNvSpPr txBox="1"/>
          <p:nvPr/>
        </p:nvSpPr>
        <p:spPr>
          <a:xfrm>
            <a:off x="6769780" y="4780203"/>
            <a:ext cx="2057400" cy="273844"/>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Libre Franklin"/>
                <a:ea typeface="Libre Franklin"/>
                <a:cs typeface="Libre Franklin"/>
                <a:sym typeface="Libre Franklin"/>
              </a:rPr>
              <a:t>2</a:t>
            </a:fld>
            <a:endParaRPr sz="1000" b="0" i="0" u="none" strike="noStrike" cap="none">
              <a:solidFill>
                <a:schemeClr val="lt1"/>
              </a:solidFill>
              <a:latin typeface="Libre Franklin"/>
              <a:ea typeface="Libre Franklin"/>
              <a:cs typeface="Libre Franklin"/>
              <a:sym typeface="Libre Frankli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text"/>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lvl="0" algn="ctr">
              <a:lnSpc>
                <a:spcPct val="95000"/>
              </a:lnSpc>
              <a:buSzPts val="1100"/>
            </a:pPr>
            <a:r>
              <a:rPr lang="en-US" sz="4000" b="0" dirty="0">
                <a:solidFill>
                  <a:srgbClr val="FFBE2E"/>
                </a:solidFill>
                <a:latin typeface="Public Sans Light" pitchFamily="2" charset="77"/>
              </a:rPr>
              <a:t>“Pagination is another form of navigation. It’s kind of </a:t>
            </a:r>
            <a:br>
              <a:rPr lang="en-US" sz="4000" b="0" dirty="0">
                <a:solidFill>
                  <a:srgbClr val="FFBE2E"/>
                </a:solidFill>
                <a:latin typeface="Public Sans Light" pitchFamily="2" charset="77"/>
              </a:rPr>
            </a:br>
            <a:r>
              <a:rPr lang="en-US" sz="4000" b="0" dirty="0">
                <a:solidFill>
                  <a:srgbClr val="FFBE2E"/>
                </a:solidFill>
                <a:latin typeface="Public Sans Light" pitchFamily="2" charset="77"/>
              </a:rPr>
              <a:t>a context-specific navigation.”</a:t>
            </a:r>
            <a:br>
              <a:rPr lang="en-US" sz="4000" dirty="0"/>
            </a:br>
            <a:br>
              <a:rPr lang="en-US" sz="1200" dirty="0"/>
            </a:br>
            <a:r>
              <a:rPr lang="en-US" sz="2500" dirty="0">
                <a:solidFill>
                  <a:srgbClr val="967EFB"/>
                </a:solidFill>
              </a:rPr>
              <a:t>UX Designer</a:t>
            </a:r>
            <a:endParaRPr sz="2500" dirty="0">
              <a:solidFill>
                <a:srgbClr val="967EFB"/>
              </a:solidFill>
              <a:latin typeface="Public Sans" pitchFamily="2" charset="77"/>
              <a:ea typeface="Public Sans Thin"/>
              <a:cs typeface="Public Sans Thin"/>
              <a:sym typeface="Public Sans Thin"/>
            </a:endParaRPr>
          </a:p>
        </p:txBody>
      </p:sp>
      <p:sp>
        <p:nvSpPr>
          <p:cNvPr id="3" name="Slide Number Placeholder 10">
            <a:extLst>
              <a:ext uri="{FF2B5EF4-FFF2-40B4-BE49-F238E27FC236}">
                <a16:creationId xmlns:a16="http://schemas.microsoft.com/office/drawing/2014/main" id="{0038C7F9-3159-44A5-8204-7A57FEAB9D55}"/>
              </a:ext>
            </a:extLst>
          </p:cNvPr>
          <p:cNvSpPr>
            <a:spLocks noGrp="1"/>
          </p:cNvSpPr>
          <p:nvPr>
            <p:ph type="sldNum" sz="quarter" idx="12"/>
          </p:nvPr>
        </p:nvSpPr>
        <p:spPr>
          <a:xfrm>
            <a:off x="6860722" y="4767263"/>
            <a:ext cx="2057400" cy="273844"/>
          </a:xfrm>
        </p:spPr>
        <p:txBody>
          <a:bodyPr/>
          <a:lstStyle/>
          <a:p>
            <a:pPr defTabSz="685800">
              <a:buClrTx/>
              <a:defRPr/>
            </a:pPr>
            <a:fld id="{25AFEA32-29CA-4500-92AF-A0C955316540}" type="slidenum">
              <a:rPr lang="en-US" kern="1200">
                <a:solidFill>
                  <a:schemeClr val="bg1"/>
                </a:solidFill>
                <a:latin typeface="Franklin Gothic Book" panose="020B0503020102020204" pitchFamily="34" charset="0"/>
                <a:ea typeface="+mn-ea"/>
                <a:cs typeface="+mn-cs"/>
              </a:rPr>
              <a:pPr defTabSz="685800">
                <a:buClrTx/>
                <a:defRPr/>
              </a:pPr>
              <a:t>20</a:t>
            </a:fld>
            <a:endParaRPr lang="en-US" kern="1200">
              <a:solidFill>
                <a:schemeClr val="bg1"/>
              </a:solidFill>
              <a:latin typeface="Franklin Gothic Book" panose="020B0503020102020204" pitchFamily="34" charset="0"/>
              <a:ea typeface="+mn-ea"/>
              <a:cs typeface="+mn-cs"/>
            </a:endParaRPr>
          </a:p>
        </p:txBody>
      </p:sp>
    </p:spTree>
    <p:extLst>
      <p:ext uri="{BB962C8B-B14F-4D97-AF65-F5344CB8AC3E}">
        <p14:creationId xmlns:p14="http://schemas.microsoft.com/office/powerpoint/2010/main" val="2153270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529422" y="817519"/>
            <a:ext cx="7437253" cy="1663559"/>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4000" dirty="0">
                <a:solidFill>
                  <a:srgbClr val="967EFB"/>
                </a:solidFill>
              </a:rPr>
              <a:t>Iteration</a:t>
            </a:r>
            <a:endParaRPr sz="4000" b="0" dirty="0">
              <a:solidFill>
                <a:srgbClr val="967EFB"/>
              </a:solidFill>
              <a:latin typeface="Public Sans ExtraLight" pitchFamily="2" charset="77"/>
              <a:sym typeface="Public Sans"/>
            </a:endParaRPr>
          </a:p>
        </p:txBody>
      </p:sp>
      <p:sp>
        <p:nvSpPr>
          <p:cNvPr id="161" name="Google Shape;161;p14"/>
          <p:cNvSpPr txBox="1">
            <a:spLocks noGrp="1"/>
          </p:cNvSpPr>
          <p:nvPr>
            <p:ph type="body" idx="1"/>
          </p:nvPr>
        </p:nvSpPr>
        <p:spPr>
          <a:xfrm>
            <a:off x="533906" y="1671961"/>
            <a:ext cx="8112571" cy="2834940"/>
          </a:xfrm>
          <a:prstGeom prst="rect">
            <a:avLst/>
          </a:prstGeom>
          <a:noFill/>
          <a:ln>
            <a:noFill/>
          </a:ln>
        </p:spPr>
        <p:txBody>
          <a:bodyPr spcFirstLastPara="1" wrap="square" lIns="91425" tIns="91425" rIns="91425" bIns="91425" numCol="1" spcCol="274320" anchor="t" anchorCtr="0">
            <a:noAutofit/>
          </a:bodyPr>
          <a:lstStyle/>
          <a:p>
            <a:pPr marL="0" indent="0">
              <a:lnSpc>
                <a:spcPct val="110000"/>
              </a:lnSpc>
              <a:spcBef>
                <a:spcPts val="600"/>
              </a:spcBef>
              <a:buClr>
                <a:schemeClr val="accent2"/>
              </a:buClr>
              <a:buNone/>
            </a:pPr>
            <a:r>
              <a:rPr lang="en-US" sz="2400" b="1" dirty="0">
                <a:solidFill>
                  <a:srgbClr val="FFBE2E"/>
                </a:solidFill>
              </a:rPr>
              <a:t>What we did: </a:t>
            </a:r>
            <a:r>
              <a:rPr lang="en-US" sz="2400" dirty="0">
                <a:solidFill>
                  <a:schemeClr val="bg1"/>
                </a:solidFill>
              </a:rPr>
              <a:t>Review and prioritize findings. M</a:t>
            </a:r>
            <a:r>
              <a:rPr lang="en-US" sz="2400" dirty="0">
                <a:solidFill>
                  <a:schemeClr val="bg1"/>
                </a:solidFill>
                <a:latin typeface="Public Sans Light"/>
              </a:rPr>
              <a:t>ade </a:t>
            </a:r>
            <a:r>
              <a:rPr lang="en-US" sz="2400" b="1" dirty="0">
                <a:solidFill>
                  <a:schemeClr val="lt1"/>
                </a:solidFill>
                <a:latin typeface="Public Sans Light"/>
              </a:rPr>
              <a:t>confident changes to the component’s design and guidance</a:t>
            </a:r>
          </a:p>
          <a:p>
            <a:pPr marL="0" indent="0">
              <a:lnSpc>
                <a:spcPct val="110000"/>
              </a:lnSpc>
              <a:spcBef>
                <a:spcPts val="600"/>
              </a:spcBef>
              <a:buClr>
                <a:schemeClr val="accent2"/>
              </a:buClr>
              <a:buNone/>
            </a:pPr>
            <a:r>
              <a:rPr lang="en-US" sz="2400" b="1" dirty="0">
                <a:solidFill>
                  <a:srgbClr val="FFBE2E"/>
                </a:solidFill>
              </a:rPr>
              <a:t>Outcome: </a:t>
            </a:r>
            <a:r>
              <a:rPr lang="en-US" sz="2400" b="1" dirty="0">
                <a:solidFill>
                  <a:schemeClr val="bg1"/>
                </a:solidFill>
              </a:rPr>
              <a:t>F</a:t>
            </a:r>
            <a:r>
              <a:rPr lang="en-US" sz="2400" b="1" dirty="0">
                <a:solidFill>
                  <a:schemeClr val="lt1"/>
                </a:solidFill>
                <a:latin typeface="Public Sans Light"/>
              </a:rPr>
              <a:t>inal design of pagination component and updates to guidance</a:t>
            </a:r>
            <a:endParaRPr lang="en-US" sz="2400" b="1" dirty="0">
              <a:solidFill>
                <a:schemeClr val="lt1"/>
              </a:solidFill>
            </a:endParaRP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21</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857906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3" name="Rectangle 2">
            <a:extLst>
              <a:ext uri="{FF2B5EF4-FFF2-40B4-BE49-F238E27FC236}">
                <a16:creationId xmlns:a16="http://schemas.microsoft.com/office/drawing/2014/main" id="{38CAFA01-FF0A-564B-B25F-3C1824C8CC2E}"/>
              </a:ext>
              <a:ext uri="{C183D7F6-B498-43B3-948B-1728B52AA6E4}">
                <adec:decorative xmlns:adec="http://schemas.microsoft.com/office/drawing/2017/decorative" val="1"/>
              </a:ext>
            </a:extLst>
          </p:cNvPr>
          <p:cNvSpPr/>
          <p:nvPr/>
        </p:nvSpPr>
        <p:spPr>
          <a:xfrm>
            <a:off x="0" y="1296821"/>
            <a:ext cx="9144000" cy="3846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E87A8-8165-314B-8852-1ADB938B5368}"/>
              </a:ext>
            </a:extLst>
          </p:cNvPr>
          <p:cNvSpPr>
            <a:spLocks noGrp="1"/>
          </p:cNvSpPr>
          <p:nvPr>
            <p:ph type="title" idx="4294967295"/>
          </p:nvPr>
        </p:nvSpPr>
        <p:spPr>
          <a:xfrm>
            <a:off x="1033036" y="369121"/>
            <a:ext cx="7077927" cy="572700"/>
          </a:xfrm>
        </p:spPr>
        <p:txBody>
          <a:bodyPr/>
          <a:lstStyle/>
          <a:p>
            <a:pPr algn="ctr"/>
            <a:r>
              <a:rPr lang="en-US" sz="2400" b="1" dirty="0">
                <a:solidFill>
                  <a:srgbClr val="04CF85"/>
                </a:solidFill>
                <a:latin typeface="Public Sans"/>
                <a:ea typeface="Public Sans"/>
                <a:cs typeface="Public Sans"/>
                <a:sym typeface="Public Sans"/>
              </a:rPr>
              <a:t>Pagination design iterations</a:t>
            </a:r>
            <a:endParaRPr lang="en-US" dirty="0"/>
          </a:p>
        </p:txBody>
      </p:sp>
      <p:sp>
        <p:nvSpPr>
          <p:cNvPr id="12" name="first prototype">
            <a:extLst>
              <a:ext uri="{FF2B5EF4-FFF2-40B4-BE49-F238E27FC236}">
                <a16:creationId xmlns:a16="http://schemas.microsoft.com/office/drawing/2014/main" id="{B12D44B6-3AA2-1D47-8F23-95A46F80AC43}"/>
              </a:ext>
            </a:extLst>
          </p:cNvPr>
          <p:cNvSpPr txBox="1">
            <a:spLocks/>
          </p:cNvSpPr>
          <p:nvPr/>
        </p:nvSpPr>
        <p:spPr>
          <a:xfrm>
            <a:off x="1055981" y="1716445"/>
            <a:ext cx="3941323" cy="497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r>
              <a:rPr lang="en-US" sz="1800" b="1" dirty="0">
                <a:solidFill>
                  <a:schemeClr val="tx1">
                    <a:lumMod val="95000"/>
                    <a:lumOff val="5000"/>
                  </a:schemeClr>
                </a:solidFill>
              </a:rPr>
              <a:t>First prototype</a:t>
            </a:r>
            <a:endParaRPr lang="en-US" sz="1800" dirty="0">
              <a:solidFill>
                <a:schemeClr val="tx1">
                  <a:lumMod val="95000"/>
                  <a:lumOff val="5000"/>
                </a:schemeClr>
              </a:solidFill>
            </a:endParaRPr>
          </a:p>
        </p:txBody>
      </p:sp>
      <p:pic>
        <p:nvPicPr>
          <p:cNvPr id="10" name="Picture 9" descr="Pagination component with four page navigation items, a horizontal space, previous and next buttons, and a &quot;view all results&quot; link. The current page is highlighted in link blue.">
            <a:extLst>
              <a:ext uri="{FF2B5EF4-FFF2-40B4-BE49-F238E27FC236}">
                <a16:creationId xmlns:a16="http://schemas.microsoft.com/office/drawing/2014/main" id="{659A20A4-12FE-8B4A-9F9C-D23AABDC7DD0}"/>
              </a:ext>
            </a:extLst>
          </p:cNvPr>
          <p:cNvPicPr>
            <a:picLocks noChangeAspect="1"/>
          </p:cNvPicPr>
          <p:nvPr/>
        </p:nvPicPr>
        <p:blipFill>
          <a:blip r:embed="rId3"/>
          <a:srcRect/>
          <a:stretch/>
        </p:blipFill>
        <p:spPr>
          <a:xfrm>
            <a:off x="1127726" y="2239420"/>
            <a:ext cx="6909813" cy="497108"/>
          </a:xfrm>
          <a:prstGeom prst="rect">
            <a:avLst/>
          </a:prstGeom>
        </p:spPr>
      </p:pic>
      <p:sp>
        <p:nvSpPr>
          <p:cNvPr id="13" name="refinements">
            <a:extLst>
              <a:ext uri="{FF2B5EF4-FFF2-40B4-BE49-F238E27FC236}">
                <a16:creationId xmlns:a16="http://schemas.microsoft.com/office/drawing/2014/main" id="{1ED77FA5-75DB-B94E-91E9-BC522B159ACE}"/>
              </a:ext>
            </a:extLst>
          </p:cNvPr>
          <p:cNvSpPr txBox="1">
            <a:spLocks/>
          </p:cNvSpPr>
          <p:nvPr/>
        </p:nvSpPr>
        <p:spPr>
          <a:xfrm>
            <a:off x="1055981" y="3236901"/>
            <a:ext cx="6025303" cy="497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r>
              <a:rPr lang="en-US" sz="1800" b="1" dirty="0">
                <a:solidFill>
                  <a:schemeClr val="tx1">
                    <a:lumMod val="95000"/>
                    <a:lumOff val="5000"/>
                  </a:schemeClr>
                </a:solidFill>
              </a:rPr>
              <a:t>Refinements after testing prototype</a:t>
            </a:r>
            <a:endParaRPr lang="en-US" sz="1800" dirty="0">
              <a:solidFill>
                <a:schemeClr val="tx1">
                  <a:lumMod val="95000"/>
                  <a:lumOff val="5000"/>
                </a:schemeClr>
              </a:solidFill>
            </a:endParaRPr>
          </a:p>
        </p:txBody>
      </p:sp>
      <p:pic>
        <p:nvPicPr>
          <p:cNvPr id="11" name="Picture 10" descr="Pagination component with a &quot;Previous&quot; link, five page navigation items 1-5, an ellipsis, and the page item showing pqge 12, then a &quot;Next&quot; link. The current page is highlighted in text black.">
            <a:extLst>
              <a:ext uri="{FF2B5EF4-FFF2-40B4-BE49-F238E27FC236}">
                <a16:creationId xmlns:a16="http://schemas.microsoft.com/office/drawing/2014/main" id="{61DC5882-EFD6-7144-8DAC-51F4D9E1EA52}"/>
              </a:ext>
            </a:extLst>
          </p:cNvPr>
          <p:cNvPicPr>
            <a:picLocks noChangeAspect="1"/>
          </p:cNvPicPr>
          <p:nvPr/>
        </p:nvPicPr>
        <p:blipFill>
          <a:blip r:embed="rId4"/>
          <a:srcRect/>
          <a:stretch/>
        </p:blipFill>
        <p:spPr>
          <a:xfrm>
            <a:off x="1127726" y="3797787"/>
            <a:ext cx="6909813" cy="497108"/>
          </a:xfrm>
          <a:prstGeom prst="rect">
            <a:avLst/>
          </a:prstGeom>
        </p:spPr>
      </p:pic>
      <p:sp>
        <p:nvSpPr>
          <p:cNvPr id="131" name="page #"/>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tx1">
                    <a:lumMod val="95000"/>
                    <a:lumOff val="5000"/>
                  </a:schemeClr>
                </a:solidFill>
                <a:latin typeface="Libre Franklin"/>
                <a:ea typeface="Libre Franklin"/>
                <a:cs typeface="Libre Franklin"/>
                <a:sym typeface="Libre Franklin"/>
              </a:rPr>
              <a:t>22</a:t>
            </a:fld>
            <a:endParaRPr dirty="0">
              <a:solidFill>
                <a:schemeClr val="tx1">
                  <a:lumMod val="95000"/>
                  <a:lumOff val="5000"/>
                </a:schemeClr>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180512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437830" y="1446450"/>
            <a:ext cx="8268340" cy="63022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2400" dirty="0">
                <a:solidFill>
                  <a:srgbClr val="FFBE2E"/>
                </a:solidFill>
                <a:latin typeface="Public Sans"/>
                <a:ea typeface="Public Sans"/>
                <a:cs typeface="Public Sans"/>
                <a:sym typeface="Public Sans"/>
              </a:rPr>
              <a:t>Best practice: Cross-functional review</a:t>
            </a:r>
            <a:endParaRPr sz="2400" dirty="0">
              <a:solidFill>
                <a:srgbClr val="FFBE2E"/>
              </a:solidFill>
              <a:latin typeface="Public Sans"/>
              <a:ea typeface="Public Sans"/>
              <a:cs typeface="Public Sans"/>
              <a:sym typeface="Public Sans"/>
            </a:endParaRPr>
          </a:p>
        </p:txBody>
      </p:sp>
      <p:sp>
        <p:nvSpPr>
          <p:cNvPr id="161" name="Google Shape;161;p14"/>
          <p:cNvSpPr txBox="1">
            <a:spLocks noGrp="1"/>
          </p:cNvSpPr>
          <p:nvPr>
            <p:ph type="body" idx="1"/>
          </p:nvPr>
        </p:nvSpPr>
        <p:spPr>
          <a:xfrm>
            <a:off x="437831" y="1885874"/>
            <a:ext cx="8240286" cy="2052274"/>
          </a:xfrm>
          <a:prstGeom prst="rect">
            <a:avLst/>
          </a:prstGeom>
          <a:noFill/>
          <a:ln>
            <a:noFill/>
          </a:ln>
        </p:spPr>
        <p:txBody>
          <a:bodyPr spcFirstLastPara="1" wrap="square" lIns="91425" tIns="91425" rIns="91425" bIns="91425" numCol="1" spcCol="274320" anchor="t" anchorCtr="0">
            <a:noAutofit/>
          </a:bodyPr>
          <a:lstStyle/>
          <a:p>
            <a:pPr marL="0" indent="0" algn="ctr">
              <a:lnSpc>
                <a:spcPct val="110000"/>
              </a:lnSpc>
              <a:spcBef>
                <a:spcPts val="600"/>
              </a:spcBef>
              <a:buClr>
                <a:schemeClr val="accent2"/>
              </a:buClr>
              <a:buNone/>
            </a:pPr>
            <a:r>
              <a:rPr lang="en-US" sz="2400" b="1" dirty="0">
                <a:solidFill>
                  <a:schemeClr val="lt1"/>
                </a:solidFill>
                <a:latin typeface="Public Sans Light"/>
              </a:rPr>
              <a:t>Cross-functional team reviewed validation phase findings and collectively made more-informed improvement decisions.</a:t>
            </a:r>
            <a:endParaRPr lang="en-US" sz="2400" dirty="0">
              <a:solidFill>
                <a:schemeClr val="lt1"/>
              </a:solidFill>
              <a:latin typeface="Public Sans Light" pitchFamily="2" charset="77"/>
            </a:endParaRPr>
          </a:p>
          <a:p>
            <a:pPr marL="342900" indent="-342900">
              <a:lnSpc>
                <a:spcPct val="110000"/>
              </a:lnSpc>
              <a:spcBef>
                <a:spcPts val="600"/>
              </a:spcBef>
              <a:buClr>
                <a:schemeClr val="accent2"/>
              </a:buClr>
            </a:pPr>
            <a:endParaRPr lang="en-US" sz="2400" dirty="0">
              <a:solidFill>
                <a:schemeClr val="lt1"/>
              </a:solidFill>
              <a:latin typeface="Public Sans Light" pitchFamily="2" charset="77"/>
            </a:endParaRPr>
          </a:p>
        </p:txBody>
      </p:sp>
      <p:sp>
        <p:nvSpPr>
          <p:cNvPr id="168" name="Google Shape;168;p1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23</a:t>
            </a:fld>
            <a:endParaRPr>
              <a:solidFill>
                <a:schemeClr val="lt1"/>
              </a:solidFill>
              <a:latin typeface="Libre Franklin"/>
              <a:ea typeface="Libre Franklin"/>
              <a:cs typeface="Libre Franklin"/>
              <a:sym typeface="Libre Franklin"/>
            </a:endParaRPr>
          </a:p>
        </p:txBody>
      </p:sp>
      <p:sp>
        <p:nvSpPr>
          <p:cNvPr id="6" name="Rounded Rectangle 5">
            <a:extLst>
              <a:ext uri="{FF2B5EF4-FFF2-40B4-BE49-F238E27FC236}">
                <a16:creationId xmlns:a16="http://schemas.microsoft.com/office/drawing/2014/main" id="{7D908CE2-772D-8049-9CFE-32CEEC0158E2}"/>
              </a:ext>
              <a:ext uri="{C183D7F6-B498-43B3-948B-1728B52AA6E4}">
                <adec:decorative xmlns:adec="http://schemas.microsoft.com/office/drawing/2017/decorative" val="1"/>
              </a:ext>
            </a:extLst>
          </p:cNvPr>
          <p:cNvSpPr/>
          <p:nvPr/>
        </p:nvSpPr>
        <p:spPr>
          <a:xfrm>
            <a:off x="437830" y="733647"/>
            <a:ext cx="8268340" cy="3615069"/>
          </a:xfrm>
          <a:prstGeom prst="roundRect">
            <a:avLst/>
          </a:prstGeom>
          <a:noFill/>
          <a:ln>
            <a:solidFill>
              <a:srgbClr val="FFBE2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5585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name"/>
          <p:cNvSpPr txBox="1">
            <a:spLocks noGrp="1"/>
          </p:cNvSpPr>
          <p:nvPr>
            <p:ph type="title" idx="4294967295"/>
          </p:nvPr>
        </p:nvSpPr>
        <p:spPr>
          <a:xfrm>
            <a:off x="815673" y="1917232"/>
            <a:ext cx="7512651" cy="116329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7500" b="1" dirty="0">
                <a:solidFill>
                  <a:schemeClr val="bg1"/>
                </a:solidFill>
                <a:latin typeface="Apple Chancery" panose="03020702040506060504" pitchFamily="66" charset="-79"/>
                <a:ea typeface="Public Sans Thin"/>
                <a:cs typeface="Apple Chancery" panose="03020702040506060504" pitchFamily="66" charset="-79"/>
                <a:sym typeface="Public Sans Thin"/>
              </a:rPr>
              <a:t>Demo</a:t>
            </a:r>
            <a:endParaRPr sz="7500" b="1" dirty="0">
              <a:solidFill>
                <a:schemeClr val="bg1"/>
              </a:solidFill>
              <a:latin typeface="Apple Chancery" panose="03020702040506060504" pitchFamily="66" charset="-79"/>
              <a:cs typeface="Apple Chancery" panose="03020702040506060504" pitchFamily="66" charset="-79"/>
            </a:endParaRPr>
          </a:p>
        </p:txBody>
      </p:sp>
      <p:sp>
        <p:nvSpPr>
          <p:cNvPr id="5" name="Slide Number Placeholder 10">
            <a:extLst>
              <a:ext uri="{FF2B5EF4-FFF2-40B4-BE49-F238E27FC236}">
                <a16:creationId xmlns:a16="http://schemas.microsoft.com/office/drawing/2014/main" id="{E6560333-000C-4140-80C7-90997C662E46}"/>
              </a:ext>
            </a:extLst>
          </p:cNvPr>
          <p:cNvSpPr>
            <a:spLocks noGrp="1"/>
          </p:cNvSpPr>
          <p:nvPr>
            <p:ph type="sldNum" sz="quarter" idx="12"/>
          </p:nvPr>
        </p:nvSpPr>
        <p:spPr>
          <a:xfrm>
            <a:off x="6909813" y="4774379"/>
            <a:ext cx="2057400" cy="273844"/>
          </a:xfrm>
        </p:spPr>
        <p:txBody>
          <a:bodyPr/>
          <a:lstStyle/>
          <a:p>
            <a:pPr defTabSz="685800">
              <a:buClrTx/>
              <a:defRPr/>
            </a:pPr>
            <a:fld id="{25AFEA32-29CA-4500-92AF-A0C955316540}" type="slidenum">
              <a:rPr lang="en-US" kern="1200">
                <a:solidFill>
                  <a:schemeClr val="bg1"/>
                </a:solidFill>
                <a:latin typeface="Franklin Gothic Book" panose="020B0503020102020204" pitchFamily="34" charset="0"/>
                <a:ea typeface="+mn-ea"/>
                <a:cs typeface="+mn-cs"/>
              </a:rPr>
              <a:pPr defTabSz="685800">
                <a:buClrTx/>
                <a:defRPr/>
              </a:pPr>
              <a:t>24</a:t>
            </a:fld>
            <a:endParaRPr lang="en-US" kern="1200">
              <a:solidFill>
                <a:schemeClr val="bg1"/>
              </a:solidFill>
              <a:latin typeface="Franklin Gothic Book" panose="020B0503020102020204" pitchFamily="34" charset="0"/>
              <a:ea typeface="+mn-ea"/>
              <a:cs typeface="+mn-cs"/>
            </a:endParaRPr>
          </a:p>
        </p:txBody>
      </p:sp>
    </p:spTree>
    <p:extLst>
      <p:ext uri="{BB962C8B-B14F-4D97-AF65-F5344CB8AC3E}">
        <p14:creationId xmlns:p14="http://schemas.microsoft.com/office/powerpoint/2010/main" val="1840741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5" name="Title 4">
            <a:extLst>
              <a:ext uri="{FF2B5EF4-FFF2-40B4-BE49-F238E27FC236}">
                <a16:creationId xmlns:a16="http://schemas.microsoft.com/office/drawing/2014/main" id="{5E7AC8D3-C762-2143-BE92-EC7C18F7E9D1}"/>
              </a:ext>
            </a:extLst>
          </p:cNvPr>
          <p:cNvSpPr>
            <a:spLocks noGrp="1"/>
          </p:cNvSpPr>
          <p:nvPr>
            <p:ph type="title"/>
          </p:nvPr>
        </p:nvSpPr>
        <p:spPr>
          <a:xfrm>
            <a:off x="463767" y="685619"/>
            <a:ext cx="7797731" cy="780716"/>
          </a:xfrm>
          <a:ln>
            <a:noFill/>
          </a:ln>
        </p:spPr>
        <p:txBody>
          <a:bodyPr/>
          <a:lstStyle/>
          <a:p>
            <a:pPr rtl="0"/>
            <a:r>
              <a:rPr lang="en-US" sz="4000" i="0" dirty="0">
                <a:solidFill>
                  <a:srgbClr val="FFBE2E"/>
                </a:solidFill>
                <a:effectLst/>
                <a:latin typeface="Public Sans" pitchFamily="2" charset="77"/>
                <a:ea typeface="Arial" panose="020B0604020202020204" pitchFamily="34" charset="0"/>
                <a:cs typeface="Arial" panose="020B0604020202020204" pitchFamily="34" charset="0"/>
              </a:rPr>
              <a:t>Pagination usability </a:t>
            </a:r>
            <a:r>
              <a:rPr lang="en-US" sz="2400" b="0" i="0" dirty="0">
                <a:solidFill>
                  <a:srgbClr val="FFBE2E"/>
                </a:solidFill>
                <a:effectLst/>
                <a:latin typeface="Public Sans" pitchFamily="2" charset="77"/>
                <a:ea typeface="Arial" panose="020B0604020202020204" pitchFamily="34" charset="0"/>
                <a:cs typeface="Arial" panose="020B0604020202020204" pitchFamily="34" charset="0"/>
              </a:rPr>
              <a:t>(1 of 2)</a:t>
            </a:r>
            <a:endParaRPr lang="en-US" sz="2400" b="0" dirty="0">
              <a:solidFill>
                <a:srgbClr val="FFBE2E"/>
              </a:solidFill>
              <a:effectLst/>
              <a:latin typeface="Public Sans" pitchFamily="2" charset="77"/>
            </a:endParaRPr>
          </a:p>
          <a:p>
            <a:endParaRPr lang="en-US" dirty="0"/>
          </a:p>
        </p:txBody>
      </p:sp>
      <p:sp>
        <p:nvSpPr>
          <p:cNvPr id="9" name="Google Shape;161;p14">
            <a:extLst>
              <a:ext uri="{FF2B5EF4-FFF2-40B4-BE49-F238E27FC236}">
                <a16:creationId xmlns:a16="http://schemas.microsoft.com/office/drawing/2014/main" id="{DF8B2C53-E3C9-4CA7-9ABA-EC37BDAB6EF8}"/>
              </a:ext>
            </a:extLst>
          </p:cNvPr>
          <p:cNvSpPr txBox="1">
            <a:spLocks noGrp="1"/>
          </p:cNvSpPr>
          <p:nvPr>
            <p:ph type="body" idx="1"/>
          </p:nvPr>
        </p:nvSpPr>
        <p:spPr>
          <a:xfrm>
            <a:off x="565545" y="1519874"/>
            <a:ext cx="8112571" cy="2690625"/>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b="1" dirty="0"/>
              <a:t>Show the size of the paginated set.</a:t>
            </a:r>
            <a:endParaRPr lang="en-US" b="1" dirty="0"/>
          </a:p>
          <a:p>
            <a:pPr marL="342900" indent="-342900">
              <a:lnSpc>
                <a:spcPct val="110000"/>
              </a:lnSpc>
              <a:spcBef>
                <a:spcPts val="600"/>
              </a:spcBef>
              <a:buClr>
                <a:schemeClr val="accent2"/>
              </a:buClr>
            </a:pPr>
            <a:r>
              <a:rPr lang="en-US" sz="2400" b="1" dirty="0"/>
              <a:t>Highlight the current page. </a:t>
            </a:r>
            <a:endParaRPr lang="en-US" sz="2400" dirty="0"/>
          </a:p>
          <a:p>
            <a:pPr marL="342900" indent="-342900">
              <a:lnSpc>
                <a:spcPct val="110000"/>
              </a:lnSpc>
              <a:spcBef>
                <a:spcPts val="600"/>
              </a:spcBef>
              <a:buClr>
                <a:schemeClr val="accent2"/>
              </a:buClr>
            </a:pPr>
            <a:r>
              <a:rPr lang="en-US" sz="2400" b="1" dirty="0"/>
              <a:t>Include the first, previous, and next pages.</a:t>
            </a:r>
          </a:p>
          <a:p>
            <a:pPr marL="342900" indent="-342900">
              <a:lnSpc>
                <a:spcPct val="110000"/>
              </a:lnSpc>
              <a:spcBef>
                <a:spcPts val="600"/>
              </a:spcBef>
              <a:buClr>
                <a:schemeClr val="accent2"/>
              </a:buClr>
            </a:pPr>
            <a:r>
              <a:rPr lang="en-US" sz="2400" b="1" dirty="0"/>
              <a:t>Indicate any missing pages.</a:t>
            </a:r>
            <a:endParaRPr lang="en-US" sz="2400" b="1" dirty="0">
              <a:solidFill>
                <a:schemeClr val="lt1"/>
              </a:solidFill>
            </a:endParaRPr>
          </a:p>
          <a:p>
            <a:pPr marL="0" indent="0">
              <a:lnSpc>
                <a:spcPct val="110000"/>
              </a:lnSpc>
              <a:spcBef>
                <a:spcPts val="600"/>
              </a:spcBef>
              <a:buClr>
                <a:schemeClr val="accent2"/>
              </a:buClr>
              <a:buNone/>
            </a:pPr>
            <a:endParaRPr lang="en-US" sz="2400" dirty="0">
              <a:solidFill>
                <a:schemeClr val="lt1"/>
              </a:solidFill>
              <a:latin typeface="Public Sans Light" pitchFamily="2" charset="77"/>
            </a:endParaRPr>
          </a:p>
        </p:txBody>
      </p:sp>
      <p:sp>
        <p:nvSpPr>
          <p:cNvPr id="3" name="Slide Number Placeholder 10">
            <a:extLst>
              <a:ext uri="{FF2B5EF4-FFF2-40B4-BE49-F238E27FC236}">
                <a16:creationId xmlns:a16="http://schemas.microsoft.com/office/drawing/2014/main" id="{0038C7F9-3159-44A5-8204-7A57FEAB9D55}"/>
              </a:ext>
            </a:extLst>
          </p:cNvPr>
          <p:cNvSpPr>
            <a:spLocks noGrp="1"/>
          </p:cNvSpPr>
          <p:nvPr>
            <p:ph type="sldNum" sz="quarter" idx="12"/>
          </p:nvPr>
        </p:nvSpPr>
        <p:spPr>
          <a:xfrm>
            <a:off x="6860722" y="4767263"/>
            <a:ext cx="2057400" cy="273844"/>
          </a:xfrm>
        </p:spPr>
        <p:txBody>
          <a:bodyPr/>
          <a:lstStyle/>
          <a:p>
            <a:pPr defTabSz="685800">
              <a:buClrTx/>
              <a:defRPr/>
            </a:pPr>
            <a:fld id="{25AFEA32-29CA-4500-92AF-A0C955316540}" type="slidenum">
              <a:rPr lang="en-US" kern="1200">
                <a:solidFill>
                  <a:schemeClr val="bg1"/>
                </a:solidFill>
                <a:latin typeface="Franklin Gothic Book" panose="020B0503020102020204" pitchFamily="34" charset="0"/>
                <a:ea typeface="+mn-ea"/>
                <a:cs typeface="+mn-cs"/>
              </a:rPr>
              <a:pPr defTabSz="685800">
                <a:buClrTx/>
                <a:defRPr/>
              </a:pPr>
              <a:t>25</a:t>
            </a:fld>
            <a:endParaRPr lang="en-US" kern="1200">
              <a:solidFill>
                <a:schemeClr val="bg1"/>
              </a:solidFill>
              <a:latin typeface="Franklin Gothic Book" panose="020B0503020102020204" pitchFamily="34" charset="0"/>
              <a:ea typeface="+mn-ea"/>
              <a:cs typeface="+mn-cs"/>
            </a:endParaRPr>
          </a:p>
        </p:txBody>
      </p:sp>
      <p:pic>
        <p:nvPicPr>
          <p:cNvPr id="2" name="Picture 1">
            <a:extLst>
              <a:ext uri="{FF2B5EF4-FFF2-40B4-BE49-F238E27FC236}">
                <a16:creationId xmlns:a16="http://schemas.microsoft.com/office/drawing/2014/main" id="{68486857-6221-4033-BB56-C62F07D2EB9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720790"/>
            <a:ext cx="304800" cy="304800"/>
          </a:xfrm>
          <a:prstGeom prst="rect">
            <a:avLst/>
          </a:prstGeom>
        </p:spPr>
      </p:pic>
      <p:pic>
        <p:nvPicPr>
          <p:cNvPr id="4" name="Picture 3">
            <a:extLst>
              <a:ext uri="{FF2B5EF4-FFF2-40B4-BE49-F238E27FC236}">
                <a16:creationId xmlns:a16="http://schemas.microsoft.com/office/drawing/2014/main" id="{A11D0C4A-D445-4784-B4F9-2D6C9B97252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202778"/>
            <a:ext cx="304800" cy="304800"/>
          </a:xfrm>
          <a:prstGeom prst="rect">
            <a:avLst/>
          </a:prstGeom>
        </p:spPr>
      </p:pic>
      <p:pic>
        <p:nvPicPr>
          <p:cNvPr id="6" name="Picture 5">
            <a:extLst>
              <a:ext uri="{FF2B5EF4-FFF2-40B4-BE49-F238E27FC236}">
                <a16:creationId xmlns:a16="http://schemas.microsoft.com/office/drawing/2014/main" id="{D58D4BCE-450B-49AE-9A2F-F62CC181A1D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670994"/>
            <a:ext cx="304800" cy="304800"/>
          </a:xfrm>
          <a:prstGeom prst="rect">
            <a:avLst/>
          </a:prstGeom>
        </p:spPr>
      </p:pic>
      <p:pic>
        <p:nvPicPr>
          <p:cNvPr id="8" name="Picture 7">
            <a:extLst>
              <a:ext uri="{FF2B5EF4-FFF2-40B4-BE49-F238E27FC236}">
                <a16:creationId xmlns:a16="http://schemas.microsoft.com/office/drawing/2014/main" id="{EBFCF0EE-0F24-4891-88D0-49CF05C868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146096"/>
            <a:ext cx="304800" cy="304800"/>
          </a:xfrm>
          <a:prstGeom prst="rect">
            <a:avLst/>
          </a:prstGeom>
        </p:spPr>
      </p:pic>
    </p:spTree>
    <p:extLst>
      <p:ext uri="{BB962C8B-B14F-4D97-AF65-F5344CB8AC3E}">
        <p14:creationId xmlns:p14="http://schemas.microsoft.com/office/powerpoint/2010/main" val="3455468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5" name="Title 4">
            <a:extLst>
              <a:ext uri="{FF2B5EF4-FFF2-40B4-BE49-F238E27FC236}">
                <a16:creationId xmlns:a16="http://schemas.microsoft.com/office/drawing/2014/main" id="{5E7AC8D3-C762-2143-BE92-EC7C18F7E9D1}"/>
              </a:ext>
            </a:extLst>
          </p:cNvPr>
          <p:cNvSpPr>
            <a:spLocks noGrp="1"/>
          </p:cNvSpPr>
          <p:nvPr>
            <p:ph type="title"/>
          </p:nvPr>
        </p:nvSpPr>
        <p:spPr>
          <a:xfrm>
            <a:off x="463762" y="691503"/>
            <a:ext cx="7319272" cy="780716"/>
          </a:xfrm>
          <a:ln>
            <a:noFill/>
          </a:ln>
        </p:spPr>
        <p:txBody>
          <a:bodyPr/>
          <a:lstStyle/>
          <a:p>
            <a:pPr rtl="0"/>
            <a:r>
              <a:rPr lang="en-US" sz="4000" i="0" dirty="0">
                <a:solidFill>
                  <a:srgbClr val="FFBE2E"/>
                </a:solidFill>
                <a:effectLst/>
                <a:latin typeface="Public Sans" pitchFamily="2" charset="77"/>
                <a:ea typeface="Arial" panose="020B0604020202020204" pitchFamily="34" charset="0"/>
                <a:cs typeface="Arial" panose="020B0604020202020204" pitchFamily="34" charset="0"/>
              </a:rPr>
              <a:t>Pagination usability </a:t>
            </a:r>
            <a:r>
              <a:rPr lang="en-US" sz="2400" b="0" i="0" dirty="0">
                <a:solidFill>
                  <a:srgbClr val="FFBE2E"/>
                </a:solidFill>
                <a:effectLst/>
                <a:latin typeface="Public Sans" pitchFamily="2" charset="77"/>
                <a:ea typeface="Arial" panose="020B0604020202020204" pitchFamily="34" charset="0"/>
                <a:cs typeface="Arial" panose="020B0604020202020204" pitchFamily="34" charset="0"/>
              </a:rPr>
              <a:t>(2 of 2)</a:t>
            </a:r>
            <a:endParaRPr lang="en-US" sz="2400" b="0" dirty="0">
              <a:solidFill>
                <a:srgbClr val="FFBE2E"/>
              </a:solidFill>
              <a:effectLst/>
              <a:latin typeface="Public Sans" pitchFamily="2" charset="77"/>
            </a:endParaRPr>
          </a:p>
          <a:p>
            <a:endParaRPr lang="en-US" dirty="0"/>
          </a:p>
        </p:txBody>
      </p:sp>
      <p:sp>
        <p:nvSpPr>
          <p:cNvPr id="9" name="Google Shape;161;p14">
            <a:extLst>
              <a:ext uri="{FF2B5EF4-FFF2-40B4-BE49-F238E27FC236}">
                <a16:creationId xmlns:a16="http://schemas.microsoft.com/office/drawing/2014/main" id="{DF8B2C53-E3C9-4CA7-9ABA-EC37BDAB6EF8}"/>
              </a:ext>
            </a:extLst>
          </p:cNvPr>
          <p:cNvSpPr txBox="1">
            <a:spLocks noGrp="1"/>
          </p:cNvSpPr>
          <p:nvPr>
            <p:ph type="body" idx="1"/>
          </p:nvPr>
        </p:nvSpPr>
        <p:spPr>
          <a:xfrm>
            <a:off x="565545" y="1519867"/>
            <a:ext cx="7621525" cy="2169629"/>
          </a:xfrm>
          <a:prstGeom prst="rect">
            <a:avLst/>
          </a:prstGeom>
          <a:noFill/>
          <a:ln>
            <a:noFill/>
          </a:ln>
        </p:spPr>
        <p:txBody>
          <a:bodyPr spcFirstLastPara="1" wrap="square" lIns="91425" tIns="91425" rIns="91425" bIns="91425" numCol="1" spcCol="274320" anchor="t" anchorCtr="0">
            <a:noAutofit/>
          </a:bodyPr>
          <a:lstStyle/>
          <a:p>
            <a:pPr marL="342900" indent="-342900">
              <a:lnSpc>
                <a:spcPct val="110000"/>
              </a:lnSpc>
              <a:spcBef>
                <a:spcPts val="600"/>
              </a:spcBef>
              <a:buClr>
                <a:schemeClr val="accent2"/>
              </a:buClr>
            </a:pPr>
            <a:r>
              <a:rPr lang="en-US" sz="2400" b="1" dirty="0"/>
              <a:t>Use as few navigation items as possible.</a:t>
            </a:r>
            <a:endParaRPr lang="en-US" sz="2400" b="1" dirty="0">
              <a:solidFill>
                <a:schemeClr val="lt1"/>
              </a:solidFill>
            </a:endParaRPr>
          </a:p>
          <a:p>
            <a:pPr marL="342900" indent="-342900">
              <a:lnSpc>
                <a:spcPct val="110000"/>
              </a:lnSpc>
              <a:spcBef>
                <a:spcPts val="600"/>
              </a:spcBef>
              <a:buClr>
                <a:schemeClr val="accent2"/>
              </a:buClr>
            </a:pPr>
            <a:r>
              <a:rPr lang="en-US" sz="2400" b="1" dirty="0"/>
              <a:t>Show navigation items in a single line.</a:t>
            </a:r>
            <a:endParaRPr lang="en-US" sz="2400" b="1" dirty="0">
              <a:solidFill>
                <a:schemeClr val="lt1"/>
              </a:solidFill>
            </a:endParaRPr>
          </a:p>
          <a:p>
            <a:pPr marL="342900" indent="-342900">
              <a:lnSpc>
                <a:spcPct val="110000"/>
              </a:lnSpc>
              <a:spcBef>
                <a:spcPts val="600"/>
              </a:spcBef>
              <a:buClr>
                <a:schemeClr val="accent2"/>
              </a:buClr>
            </a:pPr>
            <a:r>
              <a:rPr lang="en-US" sz="2400" b="1" dirty="0"/>
              <a:t>Use generous touch targets.</a:t>
            </a:r>
            <a:r>
              <a:rPr lang="en-US" sz="2400" dirty="0"/>
              <a:t> </a:t>
            </a:r>
            <a:endParaRPr lang="en-US" sz="2400" b="1" dirty="0"/>
          </a:p>
          <a:p>
            <a:pPr marL="342900" indent="-342900">
              <a:lnSpc>
                <a:spcPct val="110000"/>
              </a:lnSpc>
              <a:spcBef>
                <a:spcPts val="600"/>
              </a:spcBef>
              <a:buClr>
                <a:schemeClr val="accent2"/>
              </a:buClr>
            </a:pPr>
            <a:r>
              <a:rPr lang="en-US" sz="2400" b="1" dirty="0"/>
              <a:t>Optimize the number of entries per page.</a:t>
            </a:r>
            <a:endParaRPr lang="en-US" sz="2400" dirty="0">
              <a:solidFill>
                <a:schemeClr val="lt1"/>
              </a:solidFill>
            </a:endParaRPr>
          </a:p>
          <a:p>
            <a:pPr marL="342900" indent="-342900">
              <a:lnSpc>
                <a:spcPct val="110000"/>
              </a:lnSpc>
              <a:spcBef>
                <a:spcPts val="600"/>
              </a:spcBef>
              <a:buClr>
                <a:schemeClr val="accent2"/>
              </a:buClr>
            </a:pPr>
            <a:endParaRPr lang="en-US" sz="2400" dirty="0">
              <a:solidFill>
                <a:schemeClr val="lt1"/>
              </a:solidFill>
              <a:latin typeface="Public Sans Light" pitchFamily="2" charset="77"/>
            </a:endParaRPr>
          </a:p>
        </p:txBody>
      </p:sp>
      <p:sp>
        <p:nvSpPr>
          <p:cNvPr id="3" name="Slide Number Placeholder 10">
            <a:extLst>
              <a:ext uri="{FF2B5EF4-FFF2-40B4-BE49-F238E27FC236}">
                <a16:creationId xmlns:a16="http://schemas.microsoft.com/office/drawing/2014/main" id="{0038C7F9-3159-44A5-8204-7A57FEAB9D55}"/>
              </a:ext>
            </a:extLst>
          </p:cNvPr>
          <p:cNvSpPr>
            <a:spLocks noGrp="1"/>
          </p:cNvSpPr>
          <p:nvPr>
            <p:ph type="sldNum" sz="quarter" idx="12"/>
          </p:nvPr>
        </p:nvSpPr>
        <p:spPr>
          <a:xfrm>
            <a:off x="6860722" y="4767263"/>
            <a:ext cx="2057400" cy="273844"/>
          </a:xfrm>
        </p:spPr>
        <p:txBody>
          <a:bodyPr/>
          <a:lstStyle/>
          <a:p>
            <a:pPr defTabSz="685800">
              <a:buClrTx/>
              <a:defRPr/>
            </a:pPr>
            <a:fld id="{25AFEA32-29CA-4500-92AF-A0C955316540}" type="slidenum">
              <a:rPr lang="en-US" kern="1200">
                <a:solidFill>
                  <a:schemeClr val="bg1"/>
                </a:solidFill>
                <a:latin typeface="Franklin Gothic Book" panose="020B0503020102020204" pitchFamily="34" charset="0"/>
                <a:ea typeface="+mn-ea"/>
                <a:cs typeface="+mn-cs"/>
              </a:rPr>
              <a:pPr defTabSz="685800">
                <a:buClrTx/>
                <a:defRPr/>
              </a:pPr>
              <a:t>26</a:t>
            </a:fld>
            <a:endParaRPr lang="en-US" kern="1200">
              <a:solidFill>
                <a:schemeClr val="bg1"/>
              </a:solidFill>
              <a:latin typeface="Franklin Gothic Book" panose="020B0503020102020204" pitchFamily="34" charset="0"/>
              <a:ea typeface="+mn-ea"/>
              <a:cs typeface="+mn-cs"/>
            </a:endParaRPr>
          </a:p>
        </p:txBody>
      </p:sp>
      <p:pic>
        <p:nvPicPr>
          <p:cNvPr id="2" name="Picture 1">
            <a:extLst>
              <a:ext uri="{FF2B5EF4-FFF2-40B4-BE49-F238E27FC236}">
                <a16:creationId xmlns:a16="http://schemas.microsoft.com/office/drawing/2014/main" id="{68486857-6221-4033-BB56-C62F07D2EB9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720783"/>
            <a:ext cx="304800" cy="304800"/>
          </a:xfrm>
          <a:prstGeom prst="rect">
            <a:avLst/>
          </a:prstGeom>
        </p:spPr>
      </p:pic>
      <p:pic>
        <p:nvPicPr>
          <p:cNvPr id="4" name="Picture 3">
            <a:extLst>
              <a:ext uri="{FF2B5EF4-FFF2-40B4-BE49-F238E27FC236}">
                <a16:creationId xmlns:a16="http://schemas.microsoft.com/office/drawing/2014/main" id="{A11D0C4A-D445-4784-B4F9-2D6C9B97252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202771"/>
            <a:ext cx="304800" cy="304800"/>
          </a:xfrm>
          <a:prstGeom prst="rect">
            <a:avLst/>
          </a:prstGeom>
        </p:spPr>
      </p:pic>
      <p:pic>
        <p:nvPicPr>
          <p:cNvPr id="6" name="Picture 5">
            <a:extLst>
              <a:ext uri="{FF2B5EF4-FFF2-40B4-BE49-F238E27FC236}">
                <a16:creationId xmlns:a16="http://schemas.microsoft.com/office/drawing/2014/main" id="{D58D4BCE-450B-49AE-9A2F-F62CC181A1D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670987"/>
            <a:ext cx="304800" cy="304800"/>
          </a:xfrm>
          <a:prstGeom prst="rect">
            <a:avLst/>
          </a:prstGeom>
        </p:spPr>
      </p:pic>
      <p:pic>
        <p:nvPicPr>
          <p:cNvPr id="8" name="Picture 7">
            <a:extLst>
              <a:ext uri="{FF2B5EF4-FFF2-40B4-BE49-F238E27FC236}">
                <a16:creationId xmlns:a16="http://schemas.microsoft.com/office/drawing/2014/main" id="{EBFCF0EE-0F24-4891-88D0-49CF05C868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3146089"/>
            <a:ext cx="304800" cy="304800"/>
          </a:xfrm>
          <a:prstGeom prst="rect">
            <a:avLst/>
          </a:prstGeom>
        </p:spPr>
      </p:pic>
    </p:spTree>
    <p:extLst>
      <p:ext uri="{BB962C8B-B14F-4D97-AF65-F5344CB8AC3E}">
        <p14:creationId xmlns:p14="http://schemas.microsoft.com/office/powerpoint/2010/main" val="2693560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5" name="Title 4">
            <a:extLst>
              <a:ext uri="{FF2B5EF4-FFF2-40B4-BE49-F238E27FC236}">
                <a16:creationId xmlns:a16="http://schemas.microsoft.com/office/drawing/2014/main" id="{D83B1D6A-A608-A348-9022-3D416163239D}"/>
              </a:ext>
            </a:extLst>
          </p:cNvPr>
          <p:cNvSpPr>
            <a:spLocks noGrp="1"/>
          </p:cNvSpPr>
          <p:nvPr>
            <p:ph type="title"/>
          </p:nvPr>
        </p:nvSpPr>
        <p:spPr>
          <a:xfrm>
            <a:off x="476768" y="164466"/>
            <a:ext cx="7720937" cy="699353"/>
          </a:xfrm>
          <a:ln>
            <a:noFill/>
          </a:ln>
        </p:spPr>
        <p:txBody>
          <a:bodyPr/>
          <a:lstStyle/>
          <a:p>
            <a:pPr rtl="0"/>
            <a:r>
              <a:rPr lang="en-US" sz="4000" i="0" dirty="0">
                <a:solidFill>
                  <a:srgbClr val="FFBE2E"/>
                </a:solidFill>
                <a:effectLst/>
                <a:latin typeface="Public Sans" pitchFamily="2" charset="77"/>
                <a:ea typeface="Arial" panose="020B0604020202020204" pitchFamily="34" charset="0"/>
                <a:cs typeface="Arial" panose="020B0604020202020204" pitchFamily="34" charset="0"/>
              </a:rPr>
              <a:t>Pagination accessibility</a:t>
            </a:r>
            <a:endParaRPr lang="en-US" dirty="0">
              <a:effectLst/>
              <a:latin typeface="Public Sans" pitchFamily="2" charset="77"/>
            </a:endParaRPr>
          </a:p>
          <a:p>
            <a:endParaRPr lang="en-US" dirty="0"/>
          </a:p>
        </p:txBody>
      </p:sp>
      <p:sp>
        <p:nvSpPr>
          <p:cNvPr id="9" name="Google Shape;161;p14">
            <a:extLst>
              <a:ext uri="{FF2B5EF4-FFF2-40B4-BE49-F238E27FC236}">
                <a16:creationId xmlns:a16="http://schemas.microsoft.com/office/drawing/2014/main" id="{DF8B2C53-E3C9-4CA7-9ABA-EC37BDAB6EF8}"/>
              </a:ext>
            </a:extLst>
          </p:cNvPr>
          <p:cNvSpPr txBox="1">
            <a:spLocks noGrp="1"/>
          </p:cNvSpPr>
          <p:nvPr>
            <p:ph type="body" idx="1"/>
          </p:nvPr>
        </p:nvSpPr>
        <p:spPr>
          <a:xfrm>
            <a:off x="565544" y="927616"/>
            <a:ext cx="8197385" cy="3803877"/>
          </a:xfrm>
          <a:prstGeom prst="rect">
            <a:avLst/>
          </a:prstGeom>
          <a:noFill/>
          <a:ln>
            <a:noFill/>
          </a:ln>
        </p:spPr>
        <p:txBody>
          <a:bodyPr spcFirstLastPara="1" wrap="square" lIns="91425" tIns="91425" rIns="91425" bIns="91425" numCol="1" spcCol="274320" anchor="t" anchorCtr="0">
            <a:noAutofit/>
          </a:bodyPr>
          <a:lstStyle/>
          <a:p>
            <a:pPr marL="342900" indent="-342900">
              <a:spcBef>
                <a:spcPts val="600"/>
              </a:spcBef>
              <a:buClr>
                <a:schemeClr val="accent2"/>
              </a:buClr>
            </a:pPr>
            <a:r>
              <a:rPr lang="en-US" sz="2400" b="1" dirty="0"/>
              <a:t>Pagination should be a </a:t>
            </a:r>
            <a:r>
              <a:rPr lang="en-US" sz="2400" dirty="0">
                <a:solidFill>
                  <a:srgbClr val="4F97D1"/>
                </a:solidFill>
                <a:latin typeface="Roboto Mono" pitchFamily="2" charset="0"/>
                <a:ea typeface="Roboto Mono" pitchFamily="2" charset="0"/>
              </a:rPr>
              <a:t>&lt;nav&gt;</a:t>
            </a:r>
            <a:r>
              <a:rPr lang="en-US" sz="2400" b="1" dirty="0">
                <a:solidFill>
                  <a:srgbClr val="4F97D1"/>
                </a:solidFill>
                <a:latin typeface="Public Sans" pitchFamily="2" charset="77"/>
                <a:ea typeface="Roboto Mono" pitchFamily="2" charset="0"/>
              </a:rPr>
              <a:t> </a:t>
            </a:r>
            <a:r>
              <a:rPr lang="en-US" sz="2400" b="1" dirty="0"/>
              <a:t>element with a unique descriptive label.</a:t>
            </a:r>
            <a:endParaRPr lang="en-US" b="1" dirty="0"/>
          </a:p>
          <a:p>
            <a:pPr marL="342900" indent="-342900">
              <a:spcBef>
                <a:spcPts val="600"/>
              </a:spcBef>
              <a:buClr>
                <a:schemeClr val="accent2"/>
              </a:buClr>
            </a:pPr>
            <a:r>
              <a:rPr lang="en-US" sz="2400" b="1" dirty="0"/>
              <a:t>Voice the current page with </a:t>
            </a:r>
            <a:r>
              <a:rPr lang="en-US" sz="2400" dirty="0">
                <a:solidFill>
                  <a:srgbClr val="4F97D1"/>
                </a:solidFill>
                <a:latin typeface="Roboto Mono" pitchFamily="2" charset="0"/>
                <a:ea typeface="Roboto Mono" pitchFamily="2" charset="0"/>
              </a:rPr>
              <a:t>aria-current</a:t>
            </a:r>
            <a:r>
              <a:rPr lang="en-US" sz="2400" b="1" dirty="0"/>
              <a:t>.</a:t>
            </a:r>
          </a:p>
          <a:p>
            <a:pPr marL="342900" indent="-342900">
              <a:spcBef>
                <a:spcPts val="600"/>
              </a:spcBef>
              <a:buClr>
                <a:schemeClr val="accent2"/>
              </a:buClr>
            </a:pPr>
            <a:r>
              <a:rPr lang="en-US" sz="2400" b="1" dirty="0"/>
              <a:t>Assure that every navigation element is voiced as a “page” and that the last element is voiced as the </a:t>
            </a:r>
            <a:br>
              <a:rPr lang="en-US" sz="2400" b="1" dirty="0"/>
            </a:br>
            <a:r>
              <a:rPr lang="en-US" sz="2400" b="1" dirty="0"/>
              <a:t>“last page.”</a:t>
            </a:r>
            <a:endParaRPr lang="en-US" sz="2400" b="1" dirty="0">
              <a:solidFill>
                <a:schemeClr val="lt1"/>
              </a:solidFill>
            </a:endParaRPr>
          </a:p>
          <a:p>
            <a:pPr marL="342900" indent="-342900">
              <a:spcBef>
                <a:spcPts val="600"/>
              </a:spcBef>
              <a:buClr>
                <a:schemeClr val="accent2"/>
              </a:buClr>
            </a:pPr>
            <a:r>
              <a:rPr lang="en-US" sz="2400" b="1" dirty="0"/>
              <a:t>Use a link for the current page for robustness.</a:t>
            </a:r>
          </a:p>
          <a:p>
            <a:pPr marL="342900" indent="-342900">
              <a:spcBef>
                <a:spcPts val="600"/>
              </a:spcBef>
              <a:buClr>
                <a:schemeClr val="accent2"/>
              </a:buClr>
            </a:pPr>
            <a:r>
              <a:rPr lang="en-US" sz="2400" b="1" dirty="0"/>
              <a:t>Avoid large horizontal gaps between navigation elements.</a:t>
            </a:r>
          </a:p>
        </p:txBody>
      </p:sp>
      <p:pic>
        <p:nvPicPr>
          <p:cNvPr id="2" name="Picture 1">
            <a:extLst>
              <a:ext uri="{FF2B5EF4-FFF2-40B4-BE49-F238E27FC236}">
                <a16:creationId xmlns:a16="http://schemas.microsoft.com/office/drawing/2014/main" id="{68486857-6221-4033-BB56-C62F07D2EB9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3" y="1160652"/>
            <a:ext cx="304800" cy="304800"/>
          </a:xfrm>
          <a:prstGeom prst="rect">
            <a:avLst/>
          </a:prstGeom>
        </p:spPr>
      </p:pic>
      <p:pic>
        <p:nvPicPr>
          <p:cNvPr id="8" name="Picture 7">
            <a:extLst>
              <a:ext uri="{FF2B5EF4-FFF2-40B4-BE49-F238E27FC236}">
                <a16:creationId xmlns:a16="http://schemas.microsoft.com/office/drawing/2014/main" id="{EBFCF0EE-0F24-4891-88D0-49CF05C868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943418"/>
            <a:ext cx="304800" cy="304800"/>
          </a:xfrm>
          <a:prstGeom prst="rect">
            <a:avLst/>
          </a:prstGeom>
        </p:spPr>
      </p:pic>
      <p:pic>
        <p:nvPicPr>
          <p:cNvPr id="10" name="Picture 9">
            <a:extLst>
              <a:ext uri="{FF2B5EF4-FFF2-40B4-BE49-F238E27FC236}">
                <a16:creationId xmlns:a16="http://schemas.microsoft.com/office/drawing/2014/main" id="{6E9CFFDF-E5F1-4F45-B974-82108CA2361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4" y="2373233"/>
            <a:ext cx="304800" cy="304800"/>
          </a:xfrm>
          <a:prstGeom prst="rect">
            <a:avLst/>
          </a:prstGeom>
        </p:spPr>
      </p:pic>
      <p:pic>
        <p:nvPicPr>
          <p:cNvPr id="11" name="Picture 10">
            <a:extLst>
              <a:ext uri="{FF2B5EF4-FFF2-40B4-BE49-F238E27FC236}">
                <a16:creationId xmlns:a16="http://schemas.microsoft.com/office/drawing/2014/main" id="{E6864392-7742-45D1-996D-77CCA551252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8262" y="3552132"/>
            <a:ext cx="304800" cy="304800"/>
          </a:xfrm>
          <a:prstGeom prst="rect">
            <a:avLst/>
          </a:prstGeom>
        </p:spPr>
      </p:pic>
      <p:pic>
        <p:nvPicPr>
          <p:cNvPr id="13" name="Picture 12">
            <a:extLst>
              <a:ext uri="{FF2B5EF4-FFF2-40B4-BE49-F238E27FC236}">
                <a16:creationId xmlns:a16="http://schemas.microsoft.com/office/drawing/2014/main" id="{257B9E18-8E2A-423E-8743-CE16A668033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3" y="4002760"/>
            <a:ext cx="304800" cy="304800"/>
          </a:xfrm>
          <a:prstGeom prst="rect">
            <a:avLst/>
          </a:prstGeom>
        </p:spPr>
      </p:pic>
      <p:sp>
        <p:nvSpPr>
          <p:cNvPr id="3" name="Slide Number Placeholder 10">
            <a:extLst>
              <a:ext uri="{FF2B5EF4-FFF2-40B4-BE49-F238E27FC236}">
                <a16:creationId xmlns:a16="http://schemas.microsoft.com/office/drawing/2014/main" id="{0038C7F9-3159-44A5-8204-7A57FEAB9D55}"/>
              </a:ext>
            </a:extLst>
          </p:cNvPr>
          <p:cNvSpPr>
            <a:spLocks noGrp="1"/>
          </p:cNvSpPr>
          <p:nvPr>
            <p:ph type="sldNum" sz="quarter" idx="12"/>
          </p:nvPr>
        </p:nvSpPr>
        <p:spPr>
          <a:xfrm>
            <a:off x="6860722" y="4767263"/>
            <a:ext cx="2057400" cy="273844"/>
          </a:xfrm>
        </p:spPr>
        <p:txBody>
          <a:bodyPr/>
          <a:lstStyle/>
          <a:p>
            <a:pPr defTabSz="685800">
              <a:buClrTx/>
              <a:defRPr/>
            </a:pPr>
            <a:fld id="{25AFEA32-29CA-4500-92AF-A0C955316540}" type="slidenum">
              <a:rPr lang="en-US" kern="1200">
                <a:solidFill>
                  <a:schemeClr val="bg1"/>
                </a:solidFill>
                <a:latin typeface="Franklin Gothic Book" panose="020B0503020102020204" pitchFamily="34" charset="0"/>
                <a:ea typeface="+mn-ea"/>
                <a:cs typeface="+mn-cs"/>
              </a:rPr>
              <a:pPr defTabSz="685800">
                <a:buClrTx/>
                <a:defRPr/>
              </a:pPr>
              <a:t>27</a:t>
            </a:fld>
            <a:endParaRPr lang="en-US" kern="1200">
              <a:solidFill>
                <a:schemeClr val="bg1"/>
              </a:solidFill>
              <a:latin typeface="Franklin Gothic Book" panose="020B0503020102020204" pitchFamily="34" charset="0"/>
              <a:ea typeface="+mn-ea"/>
              <a:cs typeface="+mn-cs"/>
            </a:endParaRPr>
          </a:p>
        </p:txBody>
      </p:sp>
    </p:spTree>
    <p:extLst>
      <p:ext uri="{BB962C8B-B14F-4D97-AF65-F5344CB8AC3E}">
        <p14:creationId xmlns:p14="http://schemas.microsoft.com/office/powerpoint/2010/main" val="268541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8" name="Title 7">
            <a:extLst>
              <a:ext uri="{FF2B5EF4-FFF2-40B4-BE49-F238E27FC236}">
                <a16:creationId xmlns:a16="http://schemas.microsoft.com/office/drawing/2014/main" id="{1F84EA70-9739-814B-B9C0-E6A677443722}"/>
              </a:ext>
            </a:extLst>
          </p:cNvPr>
          <p:cNvSpPr>
            <a:spLocks noGrp="1"/>
          </p:cNvSpPr>
          <p:nvPr>
            <p:ph type="title"/>
          </p:nvPr>
        </p:nvSpPr>
        <p:spPr>
          <a:xfrm>
            <a:off x="476257" y="541960"/>
            <a:ext cx="6796413" cy="717426"/>
          </a:xfrm>
          <a:ln>
            <a:noFill/>
          </a:ln>
        </p:spPr>
        <p:txBody>
          <a:bodyPr/>
          <a:lstStyle/>
          <a:p>
            <a:r>
              <a:rPr lang="en-US" sz="4000" dirty="0">
                <a:solidFill>
                  <a:srgbClr val="FFBE2E"/>
                </a:solidFill>
              </a:rPr>
              <a:t>When to use Pagination</a:t>
            </a:r>
          </a:p>
        </p:txBody>
      </p:sp>
      <p:pic>
        <p:nvPicPr>
          <p:cNvPr id="13" name="Picture 12">
            <a:extLst>
              <a:ext uri="{FF2B5EF4-FFF2-40B4-BE49-F238E27FC236}">
                <a16:creationId xmlns:a16="http://schemas.microsoft.com/office/drawing/2014/main" id="{1F4397E9-ADA9-4446-BB6B-17579ED9720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2478963"/>
            <a:ext cx="304800" cy="304800"/>
          </a:xfrm>
          <a:prstGeom prst="rect">
            <a:avLst/>
          </a:prstGeom>
        </p:spPr>
      </p:pic>
      <p:pic>
        <p:nvPicPr>
          <p:cNvPr id="11" name="Picture 10">
            <a:extLst>
              <a:ext uri="{FF2B5EF4-FFF2-40B4-BE49-F238E27FC236}">
                <a16:creationId xmlns:a16="http://schemas.microsoft.com/office/drawing/2014/main" id="{BFAECCF9-A553-4144-B42E-396C5535B8C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545" y="1635404"/>
            <a:ext cx="304800" cy="304800"/>
          </a:xfrm>
          <a:prstGeom prst="rect">
            <a:avLst/>
          </a:prstGeom>
        </p:spPr>
      </p:pic>
      <p:sp>
        <p:nvSpPr>
          <p:cNvPr id="3" name="Slide Number Placeholder 10">
            <a:extLst>
              <a:ext uri="{FF2B5EF4-FFF2-40B4-BE49-F238E27FC236}">
                <a16:creationId xmlns:a16="http://schemas.microsoft.com/office/drawing/2014/main" id="{0038C7F9-3159-44A5-8204-7A57FEAB9D55}"/>
              </a:ext>
            </a:extLst>
          </p:cNvPr>
          <p:cNvSpPr>
            <a:spLocks noGrp="1"/>
          </p:cNvSpPr>
          <p:nvPr>
            <p:ph type="sldNum" sz="quarter" idx="12"/>
          </p:nvPr>
        </p:nvSpPr>
        <p:spPr>
          <a:xfrm>
            <a:off x="6860722" y="4767263"/>
            <a:ext cx="2057400" cy="273844"/>
          </a:xfrm>
        </p:spPr>
        <p:txBody>
          <a:bodyPr/>
          <a:lstStyle/>
          <a:p>
            <a:pPr defTabSz="685800">
              <a:buClrTx/>
              <a:defRPr/>
            </a:pPr>
            <a:fld id="{25AFEA32-29CA-4500-92AF-A0C955316540}" type="slidenum">
              <a:rPr lang="en-US" kern="1200">
                <a:solidFill>
                  <a:schemeClr val="bg1"/>
                </a:solidFill>
                <a:latin typeface="Franklin Gothic Book" panose="020B0503020102020204" pitchFamily="34" charset="0"/>
                <a:ea typeface="+mn-ea"/>
                <a:cs typeface="+mn-cs"/>
              </a:rPr>
              <a:pPr defTabSz="685800">
                <a:buClrTx/>
                <a:defRPr/>
              </a:pPr>
              <a:t>28</a:t>
            </a:fld>
            <a:endParaRPr lang="en-US" kern="1200">
              <a:solidFill>
                <a:schemeClr val="bg1"/>
              </a:solidFill>
              <a:latin typeface="Franklin Gothic Book" panose="020B0503020102020204" pitchFamily="34" charset="0"/>
              <a:ea typeface="+mn-ea"/>
              <a:cs typeface="+mn-cs"/>
            </a:endParaRPr>
          </a:p>
        </p:txBody>
      </p:sp>
      <p:sp>
        <p:nvSpPr>
          <p:cNvPr id="9" name="Google Shape;161;p14">
            <a:extLst>
              <a:ext uri="{FF2B5EF4-FFF2-40B4-BE49-F238E27FC236}">
                <a16:creationId xmlns:a16="http://schemas.microsoft.com/office/drawing/2014/main" id="{DF8B2C53-E3C9-4CA7-9ABA-EC37BDAB6EF8}"/>
              </a:ext>
            </a:extLst>
          </p:cNvPr>
          <p:cNvSpPr txBox="1">
            <a:spLocks noGrp="1"/>
          </p:cNvSpPr>
          <p:nvPr>
            <p:ph type="body" idx="1"/>
          </p:nvPr>
        </p:nvSpPr>
        <p:spPr>
          <a:xfrm>
            <a:off x="870346" y="1413831"/>
            <a:ext cx="7805822" cy="2941841"/>
          </a:xfrm>
          <a:prstGeom prst="rect">
            <a:avLst/>
          </a:prstGeom>
          <a:noFill/>
          <a:ln>
            <a:noFill/>
          </a:ln>
        </p:spPr>
        <p:txBody>
          <a:bodyPr spcFirstLastPara="1" wrap="square" lIns="91425" tIns="91425" rIns="91425" bIns="91425" numCol="1" spcCol="274320" anchor="t" anchorCtr="0">
            <a:noAutofit/>
          </a:bodyPr>
          <a:lstStyle/>
          <a:p>
            <a:pPr marL="0" indent="0">
              <a:lnSpc>
                <a:spcPct val="110000"/>
              </a:lnSpc>
              <a:spcBef>
                <a:spcPts val="600"/>
              </a:spcBef>
              <a:buClr>
                <a:schemeClr val="accent2"/>
              </a:buClr>
              <a:buNone/>
            </a:pPr>
            <a:r>
              <a:rPr lang="en-US" sz="2400" b="1" dirty="0">
                <a:solidFill>
                  <a:srgbClr val="FFBE2E"/>
                </a:solidFill>
                <a:latin typeface="Public Sans" pitchFamily="2" charset="77"/>
              </a:rPr>
              <a:t>Search results. </a:t>
            </a:r>
            <a:r>
              <a:rPr lang="en-US" sz="2400" dirty="0"/>
              <a:t>Pagination is most commonly used with paginated search results.</a:t>
            </a:r>
            <a:r>
              <a:rPr lang="en-US" sz="2400" b="1" dirty="0">
                <a:solidFill>
                  <a:schemeClr val="lt1"/>
                </a:solidFill>
                <a:latin typeface="Public Sans Light"/>
              </a:rPr>
              <a:t> </a:t>
            </a:r>
            <a:endParaRPr lang="en-US" sz="2400" dirty="0">
              <a:solidFill>
                <a:schemeClr val="lt1"/>
              </a:solidFill>
              <a:latin typeface="Public Sans Light" pitchFamily="2" charset="77"/>
            </a:endParaRPr>
          </a:p>
          <a:p>
            <a:pPr marL="0" indent="0">
              <a:lnSpc>
                <a:spcPct val="110000"/>
              </a:lnSpc>
              <a:spcBef>
                <a:spcPts val="600"/>
              </a:spcBef>
              <a:buClr>
                <a:schemeClr val="accent2"/>
              </a:buClr>
              <a:buNone/>
            </a:pPr>
            <a:r>
              <a:rPr lang="en-US" sz="2400" b="1" dirty="0">
                <a:solidFill>
                  <a:srgbClr val="FFBE2E"/>
                </a:solidFill>
              </a:rPr>
              <a:t>Multi-page collections of related items. </a:t>
            </a:r>
            <a:r>
              <a:rPr lang="en-US" sz="2400" dirty="0"/>
              <a:t>Common examples include articles related to a category or tag, content archives, and history or activity.</a:t>
            </a:r>
          </a:p>
          <a:p>
            <a:pPr marL="342900" indent="-342900">
              <a:lnSpc>
                <a:spcPct val="110000"/>
              </a:lnSpc>
              <a:spcBef>
                <a:spcPts val="600"/>
              </a:spcBef>
              <a:buClr>
                <a:schemeClr val="accent2"/>
              </a:buClr>
            </a:pPr>
            <a:endParaRPr lang="en-US" sz="2400" dirty="0">
              <a:solidFill>
                <a:schemeClr val="lt1"/>
              </a:solidFill>
              <a:latin typeface="Public Sans Light" pitchFamily="2" charset="77"/>
            </a:endParaRPr>
          </a:p>
        </p:txBody>
      </p:sp>
    </p:spTree>
    <p:extLst>
      <p:ext uri="{BB962C8B-B14F-4D97-AF65-F5344CB8AC3E}">
        <p14:creationId xmlns:p14="http://schemas.microsoft.com/office/powerpoint/2010/main" val="1727466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5E25"/>
        </a:solidFill>
        <a:effectLst/>
      </p:bgPr>
    </p:bg>
    <p:spTree>
      <p:nvGrpSpPr>
        <p:cNvPr id="1" name="Shape 205"/>
        <p:cNvGrpSpPr/>
        <p:nvPr/>
      </p:nvGrpSpPr>
      <p:grpSpPr>
        <a:xfrm>
          <a:off x="0" y="0"/>
          <a:ext cx="0" cy="0"/>
          <a:chOff x="0" y="0"/>
          <a:chExt cx="0" cy="0"/>
        </a:xfrm>
      </p:grpSpPr>
      <p:sp>
        <p:nvSpPr>
          <p:cNvPr id="5" name="Title 4">
            <a:extLst>
              <a:ext uri="{FF2B5EF4-FFF2-40B4-BE49-F238E27FC236}">
                <a16:creationId xmlns:a16="http://schemas.microsoft.com/office/drawing/2014/main" id="{2E775A4C-8651-4F4D-BF53-4CBF68CBF923}"/>
              </a:ext>
            </a:extLst>
          </p:cNvPr>
          <p:cNvSpPr>
            <a:spLocks noGrp="1"/>
          </p:cNvSpPr>
          <p:nvPr>
            <p:ph type="title"/>
          </p:nvPr>
        </p:nvSpPr>
        <p:spPr>
          <a:xfrm>
            <a:off x="514320" y="574145"/>
            <a:ext cx="8455605" cy="722785"/>
          </a:xfrm>
          <a:ln>
            <a:noFill/>
          </a:ln>
        </p:spPr>
        <p:txBody>
          <a:bodyPr/>
          <a:lstStyle/>
          <a:p>
            <a:pPr rtl="0"/>
            <a:r>
              <a:rPr lang="en-US" sz="4000" i="0" dirty="0">
                <a:solidFill>
                  <a:schemeClr val="tx1">
                    <a:lumMod val="95000"/>
                    <a:lumOff val="5000"/>
                  </a:schemeClr>
                </a:solidFill>
                <a:effectLst/>
                <a:latin typeface="Public Sans" pitchFamily="2" charset="77"/>
                <a:ea typeface="Arial" panose="020B0604020202020204" pitchFamily="34" charset="0"/>
                <a:cs typeface="Arial" panose="020B0604020202020204" pitchFamily="34" charset="0"/>
              </a:rPr>
              <a:t>When to consider something else</a:t>
            </a:r>
            <a:endParaRPr lang="en-US" dirty="0">
              <a:solidFill>
                <a:schemeClr val="tx1">
                  <a:lumMod val="95000"/>
                  <a:lumOff val="5000"/>
                </a:schemeClr>
              </a:solidFill>
              <a:effectLst/>
              <a:latin typeface="Public Sans" pitchFamily="2" charset="77"/>
            </a:endParaRPr>
          </a:p>
          <a:p>
            <a:endParaRPr lang="en-US" dirty="0"/>
          </a:p>
        </p:txBody>
      </p:sp>
      <p:pic>
        <p:nvPicPr>
          <p:cNvPr id="6" name="Picture 5">
            <a:extLst>
              <a:ext uri="{FF2B5EF4-FFF2-40B4-BE49-F238E27FC236}">
                <a16:creationId xmlns:a16="http://schemas.microsoft.com/office/drawing/2014/main" id="{D58D4BCE-450B-49AE-9A2F-F62CC181A1D5}"/>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65545" y="3365212"/>
            <a:ext cx="304800" cy="304800"/>
          </a:xfrm>
          <a:prstGeom prst="rect">
            <a:avLst/>
          </a:prstGeom>
        </p:spPr>
      </p:pic>
      <p:pic>
        <p:nvPicPr>
          <p:cNvPr id="4" name="Picture 3">
            <a:extLst>
              <a:ext uri="{FF2B5EF4-FFF2-40B4-BE49-F238E27FC236}">
                <a16:creationId xmlns:a16="http://schemas.microsoft.com/office/drawing/2014/main" id="{A11D0C4A-D445-4784-B4F9-2D6C9B97252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65545" y="2897408"/>
            <a:ext cx="304800" cy="304800"/>
          </a:xfrm>
          <a:prstGeom prst="rect">
            <a:avLst/>
          </a:prstGeom>
        </p:spPr>
      </p:pic>
      <p:pic>
        <p:nvPicPr>
          <p:cNvPr id="2" name="Picture 1">
            <a:extLst>
              <a:ext uri="{FF2B5EF4-FFF2-40B4-BE49-F238E27FC236}">
                <a16:creationId xmlns:a16="http://schemas.microsoft.com/office/drawing/2014/main" id="{68486857-6221-4033-BB56-C62F07D2EB98}"/>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65545" y="1625988"/>
            <a:ext cx="304800" cy="304800"/>
          </a:xfrm>
          <a:prstGeom prst="rect">
            <a:avLst/>
          </a:prstGeom>
        </p:spPr>
      </p:pic>
      <p:sp>
        <p:nvSpPr>
          <p:cNvPr id="9" name="Google Shape;161;p14">
            <a:extLst>
              <a:ext uri="{FF2B5EF4-FFF2-40B4-BE49-F238E27FC236}">
                <a16:creationId xmlns:a16="http://schemas.microsoft.com/office/drawing/2014/main" id="{DF8B2C53-E3C9-4CA7-9ABA-EC37BDAB6EF8}"/>
              </a:ext>
            </a:extLst>
          </p:cNvPr>
          <p:cNvSpPr txBox="1">
            <a:spLocks noGrp="1"/>
          </p:cNvSpPr>
          <p:nvPr>
            <p:ph type="body" idx="1"/>
          </p:nvPr>
        </p:nvSpPr>
        <p:spPr>
          <a:xfrm>
            <a:off x="870345" y="1418874"/>
            <a:ext cx="8099580" cy="2557703"/>
          </a:xfrm>
          <a:prstGeom prst="rect">
            <a:avLst/>
          </a:prstGeom>
          <a:noFill/>
          <a:ln>
            <a:noFill/>
          </a:ln>
        </p:spPr>
        <p:txBody>
          <a:bodyPr spcFirstLastPara="1" wrap="square" lIns="91425" tIns="91425" rIns="91425" bIns="91425" numCol="1" spcCol="274320" anchor="t" anchorCtr="0">
            <a:noAutofit/>
          </a:bodyPr>
          <a:lstStyle/>
          <a:p>
            <a:pPr marL="0" indent="0">
              <a:lnSpc>
                <a:spcPct val="110000"/>
              </a:lnSpc>
              <a:spcBef>
                <a:spcPts val="600"/>
              </a:spcBef>
              <a:buClr>
                <a:schemeClr val="accent2"/>
              </a:buClr>
              <a:buNone/>
            </a:pPr>
            <a:r>
              <a:rPr lang="en-US" sz="2400" b="1" dirty="0">
                <a:solidFill>
                  <a:schemeClr val="tx1">
                    <a:lumMod val="95000"/>
                    <a:lumOff val="5000"/>
                  </a:schemeClr>
                </a:solidFill>
              </a:rPr>
              <a:t>Meaningful page groupings. </a:t>
            </a:r>
            <a:r>
              <a:rPr lang="en-US" sz="2400" dirty="0">
                <a:solidFill>
                  <a:schemeClr val="tx1">
                    <a:lumMod val="95000"/>
                    <a:lumOff val="5000"/>
                  </a:schemeClr>
                </a:solidFill>
              </a:rPr>
              <a:t>Meaningful page groupings are more like sections or chapters. </a:t>
            </a:r>
            <a:br>
              <a:rPr lang="en-US" sz="2400" dirty="0">
                <a:solidFill>
                  <a:schemeClr val="tx1">
                    <a:lumMod val="95000"/>
                    <a:lumOff val="5000"/>
                  </a:schemeClr>
                </a:solidFill>
              </a:rPr>
            </a:br>
            <a:r>
              <a:rPr lang="en-US" sz="2400" dirty="0">
                <a:solidFill>
                  <a:schemeClr val="tx1">
                    <a:lumMod val="95000"/>
                    <a:lumOff val="5000"/>
                  </a:schemeClr>
                </a:solidFill>
              </a:rPr>
              <a:t>Use conventional navigation.</a:t>
            </a:r>
          </a:p>
          <a:p>
            <a:pPr marL="0" indent="0">
              <a:lnSpc>
                <a:spcPct val="110000"/>
              </a:lnSpc>
              <a:spcBef>
                <a:spcPts val="600"/>
              </a:spcBef>
              <a:buClr>
                <a:schemeClr val="accent2"/>
              </a:buClr>
              <a:buNone/>
            </a:pPr>
            <a:r>
              <a:rPr lang="en-US" sz="2400" b="1" dirty="0">
                <a:solidFill>
                  <a:schemeClr val="tx1">
                    <a:lumMod val="95000"/>
                    <a:lumOff val="5000"/>
                  </a:schemeClr>
                </a:solidFill>
              </a:rPr>
              <a:t>Steps in a sequence. </a:t>
            </a:r>
            <a:r>
              <a:rPr lang="en-US" sz="2400" dirty="0">
                <a:solidFill>
                  <a:schemeClr val="tx1">
                    <a:lumMod val="95000"/>
                    <a:lumOff val="5000"/>
                  </a:schemeClr>
                </a:solidFill>
              </a:rPr>
              <a:t>Use the step indicator component.</a:t>
            </a:r>
          </a:p>
          <a:p>
            <a:pPr marL="0" indent="0">
              <a:lnSpc>
                <a:spcPct val="110000"/>
              </a:lnSpc>
              <a:spcBef>
                <a:spcPts val="600"/>
              </a:spcBef>
              <a:buClr>
                <a:schemeClr val="accent2"/>
              </a:buClr>
              <a:buNone/>
            </a:pPr>
            <a:r>
              <a:rPr lang="en-US" sz="2400" b="1" dirty="0">
                <a:solidFill>
                  <a:schemeClr val="tx1">
                    <a:lumMod val="95000"/>
                    <a:lumOff val="5000"/>
                  </a:schemeClr>
                </a:solidFill>
              </a:rPr>
              <a:t>Short collections. </a:t>
            </a:r>
            <a:r>
              <a:rPr lang="en-US" sz="2400" dirty="0">
                <a:solidFill>
                  <a:schemeClr val="tx1">
                    <a:lumMod val="95000"/>
                    <a:lumOff val="5000"/>
                  </a:schemeClr>
                </a:solidFill>
              </a:rPr>
              <a:t>Show</a:t>
            </a:r>
            <a:r>
              <a:rPr lang="en-US" sz="2400" b="1" dirty="0">
                <a:solidFill>
                  <a:schemeClr val="tx1">
                    <a:lumMod val="95000"/>
                    <a:lumOff val="5000"/>
                  </a:schemeClr>
                </a:solidFill>
              </a:rPr>
              <a:t> </a:t>
            </a:r>
            <a:r>
              <a:rPr lang="en-US" sz="2400" dirty="0">
                <a:solidFill>
                  <a:schemeClr val="tx1">
                    <a:lumMod val="95000"/>
                    <a:lumOff val="5000"/>
                  </a:schemeClr>
                </a:solidFill>
              </a:rPr>
              <a:t>all the items at once instead </a:t>
            </a:r>
            <a:br>
              <a:rPr lang="en-US" sz="2400" dirty="0">
                <a:solidFill>
                  <a:schemeClr val="tx1">
                    <a:lumMod val="95000"/>
                    <a:lumOff val="5000"/>
                  </a:schemeClr>
                </a:solidFill>
              </a:rPr>
            </a:br>
            <a:r>
              <a:rPr lang="en-US" sz="2400" dirty="0">
                <a:solidFill>
                  <a:schemeClr val="tx1">
                    <a:lumMod val="95000"/>
                    <a:lumOff val="5000"/>
                  </a:schemeClr>
                </a:solidFill>
              </a:rPr>
              <a:t>of paginating.</a:t>
            </a:r>
            <a:endParaRPr lang="en-US" sz="2400" b="1" dirty="0">
              <a:solidFill>
                <a:schemeClr val="tx1">
                  <a:lumMod val="95000"/>
                  <a:lumOff val="5000"/>
                </a:schemeClr>
              </a:solidFill>
            </a:endParaRPr>
          </a:p>
        </p:txBody>
      </p:sp>
      <p:sp>
        <p:nvSpPr>
          <p:cNvPr id="3" name="Slide Number Placeholder 10">
            <a:extLst>
              <a:ext uri="{FF2B5EF4-FFF2-40B4-BE49-F238E27FC236}">
                <a16:creationId xmlns:a16="http://schemas.microsoft.com/office/drawing/2014/main" id="{0038C7F9-3159-44A5-8204-7A57FEAB9D55}"/>
              </a:ext>
            </a:extLst>
          </p:cNvPr>
          <p:cNvSpPr>
            <a:spLocks noGrp="1"/>
          </p:cNvSpPr>
          <p:nvPr>
            <p:ph type="sldNum" sz="quarter" idx="12"/>
          </p:nvPr>
        </p:nvSpPr>
        <p:spPr>
          <a:xfrm>
            <a:off x="6860722" y="4767263"/>
            <a:ext cx="2057400" cy="273844"/>
          </a:xfrm>
        </p:spPr>
        <p:txBody>
          <a:bodyPr/>
          <a:lstStyle/>
          <a:p>
            <a:pPr defTabSz="685800">
              <a:buClrTx/>
              <a:defRPr/>
            </a:pPr>
            <a:fld id="{25AFEA32-29CA-4500-92AF-A0C955316540}" type="slidenum">
              <a:rPr lang="en-US" kern="1200">
                <a:solidFill>
                  <a:schemeClr val="tx1">
                    <a:lumMod val="95000"/>
                    <a:lumOff val="5000"/>
                  </a:schemeClr>
                </a:solidFill>
                <a:latin typeface="Franklin Gothic Book" panose="020B0503020102020204" pitchFamily="34" charset="0"/>
                <a:ea typeface="+mn-ea"/>
                <a:cs typeface="+mn-cs"/>
              </a:rPr>
              <a:pPr defTabSz="685800">
                <a:buClrTx/>
                <a:defRPr/>
              </a:pPr>
              <a:t>29</a:t>
            </a:fld>
            <a:endParaRPr lang="en-US" kern="1200" dirty="0">
              <a:solidFill>
                <a:schemeClr val="tx1">
                  <a:lumMod val="95000"/>
                  <a:lumOff val="5000"/>
                </a:schemeClr>
              </a:solidFill>
              <a:latin typeface="Franklin Gothic Book" panose="020B0503020102020204" pitchFamily="34" charset="0"/>
              <a:ea typeface="+mn-ea"/>
              <a:cs typeface="+mn-cs"/>
            </a:endParaRPr>
          </a:p>
        </p:txBody>
      </p:sp>
    </p:spTree>
    <p:extLst>
      <p:ext uri="{BB962C8B-B14F-4D97-AF65-F5344CB8AC3E}">
        <p14:creationId xmlns:p14="http://schemas.microsoft.com/office/powerpoint/2010/main" val="2845862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3"/>
        <p:cNvGrpSpPr/>
        <p:nvPr/>
      </p:nvGrpSpPr>
      <p:grpSpPr>
        <a:xfrm>
          <a:off x="0" y="0"/>
          <a:ext cx="0" cy="0"/>
          <a:chOff x="0" y="0"/>
          <a:chExt cx="0" cy="0"/>
        </a:xfrm>
      </p:grpSpPr>
      <p:sp>
        <p:nvSpPr>
          <p:cNvPr id="84" name="Google Shape;84;p3"/>
          <p:cNvSpPr txBox="1">
            <a:spLocks noGrp="1"/>
          </p:cNvSpPr>
          <p:nvPr>
            <p:ph type="title" idx="4294967295"/>
          </p:nvPr>
        </p:nvSpPr>
        <p:spPr>
          <a:xfrm>
            <a:off x="499908" y="766705"/>
            <a:ext cx="8144183" cy="2084072"/>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800"/>
              <a:buNone/>
            </a:pPr>
            <a:r>
              <a:rPr lang="en-US" sz="4000" b="1" dirty="0">
                <a:solidFill>
                  <a:srgbClr val="FFBE2E"/>
                </a:solidFill>
              </a:rPr>
              <a:t>A quick poll</a:t>
            </a:r>
            <a:endParaRPr sz="4000" b="1" dirty="0">
              <a:solidFill>
                <a:srgbClr val="FFBE2E"/>
              </a:solidFill>
            </a:endParaRPr>
          </a:p>
          <a:p>
            <a:pPr lvl="0" algn="ctr">
              <a:lnSpc>
                <a:spcPct val="95000"/>
              </a:lnSpc>
            </a:pPr>
            <a:r>
              <a:rPr lang="en-US" sz="4000" dirty="0">
                <a:solidFill>
                  <a:schemeClr val="lt1"/>
                </a:solidFill>
                <a:latin typeface="Public Sans Thin"/>
                <a:ea typeface="Public Sans Thin"/>
                <a:cs typeface="Public Sans Thin"/>
                <a:sym typeface="Public Sans Thin"/>
              </a:rPr>
              <a:t> Do you currently help maintain a site with multilingual content?</a:t>
            </a:r>
            <a:endParaRPr dirty="0">
              <a:solidFill>
                <a:schemeClr val="lt1"/>
              </a:solidFill>
              <a:latin typeface="Public Sans Thin"/>
              <a:ea typeface="Public Sans Thin"/>
              <a:cs typeface="Public Sans Thin"/>
              <a:sym typeface="Public Sans Thin"/>
            </a:endParaRPr>
          </a:p>
        </p:txBody>
      </p:sp>
      <p:sp>
        <p:nvSpPr>
          <p:cNvPr id="85" name="Google Shape;85;p3"/>
          <p:cNvSpPr txBox="1"/>
          <p:nvPr/>
        </p:nvSpPr>
        <p:spPr>
          <a:xfrm>
            <a:off x="3227543" y="3011856"/>
            <a:ext cx="2710177" cy="624478"/>
          </a:xfrm>
          <a:prstGeom prst="rect">
            <a:avLst/>
          </a:prstGeom>
          <a:noFill/>
          <a:ln>
            <a:noFill/>
          </a:ln>
        </p:spPr>
        <p:txBody>
          <a:bodyPr spcFirstLastPara="1" wrap="square" lIns="91425" tIns="91425" rIns="91425" bIns="91425" numCol="2" spcCol="457200" anchor="t" anchorCtr="0">
            <a:noAutofit/>
          </a:bodyPr>
          <a:lstStyle/>
          <a:p>
            <a:pPr marL="342900" lvl="0" indent="-342900">
              <a:buClr>
                <a:srgbClr val="EF5E25"/>
              </a:buClr>
              <a:buSzPct val="100000"/>
              <a:buFont typeface="+mj-lt"/>
              <a:buAutoNum type="arabicPeriod"/>
            </a:pPr>
            <a:r>
              <a:rPr lang="en-US" sz="3000" dirty="0">
                <a:solidFill>
                  <a:schemeClr val="bg1"/>
                </a:solidFill>
                <a:latin typeface="Public Sans"/>
                <a:ea typeface="Public Sans"/>
                <a:cs typeface="Public Sans"/>
                <a:sym typeface="Public Sans"/>
              </a:rPr>
              <a:t>Yes</a:t>
            </a:r>
          </a:p>
          <a:p>
            <a:pPr marL="342900" lvl="0" indent="-342900">
              <a:buClr>
                <a:srgbClr val="EF5E25"/>
              </a:buClr>
              <a:buSzPct val="100000"/>
              <a:buFont typeface="Arial"/>
              <a:buAutoNum type="arabicPeriod"/>
            </a:pPr>
            <a:r>
              <a:rPr lang="en-US" sz="3000" dirty="0">
                <a:solidFill>
                  <a:schemeClr val="bg1"/>
                </a:solidFill>
                <a:latin typeface="Public Sans"/>
                <a:ea typeface="Public Sans"/>
                <a:cs typeface="Public Sans"/>
                <a:sym typeface="Public Sans"/>
              </a:rPr>
              <a:t>No</a:t>
            </a:r>
            <a:endParaRPr sz="3000" b="0" i="0" u="none" strike="noStrike" cap="none" dirty="0">
              <a:solidFill>
                <a:schemeClr val="bg1"/>
              </a:solidFill>
              <a:latin typeface="Public Sans"/>
              <a:ea typeface="Public Sans"/>
              <a:cs typeface="Public Sans"/>
              <a:sym typeface="Public Sans"/>
            </a:endParaRPr>
          </a:p>
        </p:txBody>
      </p:sp>
      <p:sp>
        <p:nvSpPr>
          <p:cNvPr id="86" name="Google Shape;86;p3"/>
          <p:cNvSpPr txBox="1"/>
          <p:nvPr/>
        </p:nvSpPr>
        <p:spPr>
          <a:xfrm>
            <a:off x="6769780" y="4780203"/>
            <a:ext cx="2057400" cy="273844"/>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Libre Franklin"/>
                <a:ea typeface="Libre Franklin"/>
                <a:cs typeface="Libre Franklin"/>
                <a:sym typeface="Libre Franklin"/>
              </a:rPr>
              <a:t>3</a:t>
            </a:fld>
            <a:endParaRPr sz="1000" b="0" i="0" u="none" strike="noStrike" cap="none">
              <a:solidFill>
                <a:schemeClr val="lt1"/>
              </a:solidFill>
              <a:latin typeface="Libre Franklin"/>
              <a:ea typeface="Libre Franklin"/>
              <a:cs typeface="Libre Franklin"/>
              <a:sym typeface="Libre Frankli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4CF85"/>
        </a:solidFill>
        <a:effectLst/>
      </p:bgPr>
    </p:bg>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657121" y="1676953"/>
            <a:ext cx="7794600" cy="894797"/>
          </a:xfrm>
          <a:prstGeom prst="rect">
            <a:avLst/>
          </a:prstGeom>
          <a:noFill/>
          <a:ln>
            <a:noFill/>
          </a:ln>
        </p:spPr>
        <p:txBody>
          <a:bodyPr spcFirstLastPara="1" wrap="square" lIns="91425" tIns="91425" rIns="91425" bIns="91425" anchor="ctr" anchorCtr="0">
            <a:noAutofit/>
          </a:bodyPr>
          <a:lstStyle/>
          <a:p>
            <a:pPr algn="ctr">
              <a:lnSpc>
                <a:spcPct val="95000"/>
              </a:lnSpc>
              <a:buSzPts val="1100"/>
            </a:pPr>
            <a:r>
              <a:rPr lang="en-US" sz="4000" dirty="0">
                <a:solidFill>
                  <a:schemeClr val="tx1">
                    <a:lumMod val="95000"/>
                    <a:lumOff val="5000"/>
                  </a:schemeClr>
                </a:solidFill>
              </a:rPr>
              <a:t>Try out Pagination for yourself</a:t>
            </a:r>
            <a:endParaRPr sz="4000" dirty="0">
              <a:solidFill>
                <a:schemeClr val="tx1">
                  <a:lumMod val="95000"/>
                  <a:lumOff val="5000"/>
                </a:schemeClr>
              </a:solidFill>
              <a:latin typeface="Public Sans"/>
              <a:ea typeface="Public Sans"/>
              <a:cs typeface="Public Sans"/>
              <a:sym typeface="Public Sans"/>
            </a:endParaRPr>
          </a:p>
        </p:txBody>
      </p:sp>
      <p:sp>
        <p:nvSpPr>
          <p:cNvPr id="155" name="Google Shape;155;p13"/>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30</a:t>
            </a:fld>
            <a:endParaRPr>
              <a:solidFill>
                <a:schemeClr val="lt1"/>
              </a:solidFill>
              <a:latin typeface="Libre Franklin"/>
              <a:ea typeface="Libre Franklin"/>
              <a:cs typeface="Libre Franklin"/>
              <a:sym typeface="Libre Franklin"/>
            </a:endParaRPr>
          </a:p>
        </p:txBody>
      </p:sp>
      <p:sp>
        <p:nvSpPr>
          <p:cNvPr id="4" name="Google Shape;469;p63">
            <a:extLst>
              <a:ext uri="{FF2B5EF4-FFF2-40B4-BE49-F238E27FC236}">
                <a16:creationId xmlns:a16="http://schemas.microsoft.com/office/drawing/2014/main" id="{012BFF95-A53D-794F-9A91-624D156895C2}"/>
              </a:ext>
            </a:extLst>
          </p:cNvPr>
          <p:cNvSpPr txBox="1">
            <a:spLocks noGrp="1"/>
          </p:cNvSpPr>
          <p:nvPr>
            <p:ph type="body" idx="1"/>
          </p:nvPr>
        </p:nvSpPr>
        <p:spPr>
          <a:xfrm>
            <a:off x="375607" y="2571750"/>
            <a:ext cx="8357627" cy="564039"/>
          </a:xfrm>
          <a:prstGeom prst="rect">
            <a:avLst/>
          </a:prstGeom>
          <a:noFill/>
          <a:ln>
            <a:noFill/>
          </a:ln>
        </p:spPr>
        <p:txBody>
          <a:bodyPr spcFirstLastPara="1" wrap="square" lIns="91425" tIns="91425" rIns="91425" bIns="91425" anchor="t" anchorCtr="0">
            <a:noAutofit/>
          </a:bodyPr>
          <a:lstStyle/>
          <a:p>
            <a:pPr marL="0" indent="0" algn="ctr">
              <a:buNone/>
            </a:pPr>
            <a:r>
              <a:rPr lang="en-US" sz="2400" dirty="0" err="1">
                <a:solidFill>
                  <a:schemeClr val="tx1">
                    <a:lumMod val="95000"/>
                    <a:lumOff val="5000"/>
                  </a:schemeClr>
                </a:solidFill>
                <a:latin typeface="Public Sans ExtraLight"/>
              </a:rPr>
              <a:t>designsystem.digital.gov</a:t>
            </a:r>
            <a:r>
              <a:rPr lang="en-US" sz="2400" dirty="0">
                <a:solidFill>
                  <a:schemeClr val="tx1">
                    <a:lumMod val="95000"/>
                    <a:lumOff val="5000"/>
                  </a:schemeClr>
                </a:solidFill>
                <a:latin typeface="Public Sans ExtraLight"/>
              </a:rPr>
              <a:t>/components/pagination</a:t>
            </a:r>
            <a:endParaRPr sz="2400" dirty="0">
              <a:solidFill>
                <a:schemeClr val="tx1">
                  <a:lumMod val="95000"/>
                  <a:lumOff val="5000"/>
                </a:schemeClr>
              </a:solidFill>
              <a:latin typeface="Public Sans ExtraLight" pitchFamily="2" charset="7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algn="ctr">
              <a:lnSpc>
                <a:spcPct val="95000"/>
              </a:lnSpc>
              <a:buSzPts val="1100"/>
            </a:pPr>
            <a:r>
              <a:rPr lang="en-US" sz="4000" dirty="0">
                <a:solidFill>
                  <a:srgbClr val="936F38"/>
                </a:solidFill>
              </a:rPr>
              <a:t>USWDS </a:t>
            </a:r>
            <a:r>
              <a:rPr lang="en-US" sz="4000" dirty="0">
                <a:solidFill>
                  <a:srgbClr val="4F97D1"/>
                </a:solidFill>
              </a:rPr>
              <a:t>2.12</a:t>
            </a:r>
            <a:endParaRPr sz="4000" dirty="0">
              <a:solidFill>
                <a:srgbClr val="4F97D1"/>
              </a:solidFill>
              <a:latin typeface="Public Sans"/>
              <a:ea typeface="Public Sans"/>
              <a:cs typeface="Public Sans"/>
              <a:sym typeface="Public Sans"/>
            </a:endParaRPr>
          </a:p>
        </p:txBody>
      </p:sp>
      <p:sp>
        <p:nvSpPr>
          <p:cNvPr id="155" name="Google Shape;155;p13"/>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31</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97871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8" name="Title 7">
            <a:extLst>
              <a:ext uri="{FF2B5EF4-FFF2-40B4-BE49-F238E27FC236}">
                <a16:creationId xmlns:a16="http://schemas.microsoft.com/office/drawing/2014/main" id="{1F84EA70-9739-814B-B9C0-E6A677443722}"/>
              </a:ext>
            </a:extLst>
          </p:cNvPr>
          <p:cNvSpPr>
            <a:spLocks noGrp="1"/>
          </p:cNvSpPr>
          <p:nvPr>
            <p:ph type="title"/>
          </p:nvPr>
        </p:nvSpPr>
        <p:spPr>
          <a:xfrm>
            <a:off x="0" y="534595"/>
            <a:ext cx="9144000" cy="542328"/>
          </a:xfrm>
          <a:ln>
            <a:noFill/>
          </a:ln>
        </p:spPr>
        <p:txBody>
          <a:bodyPr/>
          <a:lstStyle/>
          <a:p>
            <a:pPr algn="ctr"/>
            <a:r>
              <a:rPr lang="en-US" sz="2400" dirty="0">
                <a:solidFill>
                  <a:srgbClr val="936F38"/>
                </a:solidFill>
              </a:rPr>
              <a:t>USWDS </a:t>
            </a:r>
            <a:r>
              <a:rPr lang="en-US" sz="2400" dirty="0">
                <a:solidFill>
                  <a:srgbClr val="4F97D1"/>
                </a:solidFill>
              </a:rPr>
              <a:t>2.12 Features</a:t>
            </a:r>
          </a:p>
        </p:txBody>
      </p:sp>
      <p:sp>
        <p:nvSpPr>
          <p:cNvPr id="9" name="text">
            <a:extLst>
              <a:ext uri="{FF2B5EF4-FFF2-40B4-BE49-F238E27FC236}">
                <a16:creationId xmlns:a16="http://schemas.microsoft.com/office/drawing/2014/main" id="{DF8B2C53-E3C9-4CA7-9ABA-EC37BDAB6EF8}"/>
              </a:ext>
            </a:extLst>
          </p:cNvPr>
          <p:cNvSpPr txBox="1">
            <a:spLocks noGrp="1"/>
          </p:cNvSpPr>
          <p:nvPr>
            <p:ph type="body" idx="1"/>
          </p:nvPr>
        </p:nvSpPr>
        <p:spPr>
          <a:xfrm>
            <a:off x="393405" y="1394529"/>
            <a:ext cx="8589511" cy="3016272"/>
          </a:xfrm>
          <a:prstGeom prst="rect">
            <a:avLst/>
          </a:prstGeom>
          <a:noFill/>
          <a:ln>
            <a:noFill/>
          </a:ln>
        </p:spPr>
        <p:txBody>
          <a:bodyPr spcFirstLastPara="1" wrap="square" lIns="91425" tIns="91425" rIns="91425" bIns="91425" numCol="2" spcCol="274320" anchor="t" anchorCtr="0">
            <a:noAutofit/>
          </a:bodyPr>
          <a:lstStyle/>
          <a:p>
            <a:pPr marL="342900" indent="-342900">
              <a:lnSpc>
                <a:spcPct val="110000"/>
              </a:lnSpc>
              <a:spcBef>
                <a:spcPts val="600"/>
              </a:spcBef>
              <a:buClr>
                <a:schemeClr val="accent2"/>
              </a:buClr>
            </a:pPr>
            <a:r>
              <a:rPr lang="en-US" sz="1800" dirty="0"/>
              <a:t>Pagination component</a:t>
            </a:r>
            <a:endParaRPr lang="en-US" sz="1800" dirty="0">
              <a:solidFill>
                <a:schemeClr val="lt1"/>
              </a:solidFill>
              <a:latin typeface="Public Sans Light" pitchFamily="2" charset="77"/>
            </a:endParaRPr>
          </a:p>
          <a:p>
            <a:pPr marL="342900" indent="-342900">
              <a:lnSpc>
                <a:spcPct val="110000"/>
              </a:lnSpc>
              <a:spcBef>
                <a:spcPts val="600"/>
              </a:spcBef>
              <a:buClr>
                <a:schemeClr val="accent2"/>
              </a:buClr>
            </a:pPr>
            <a:r>
              <a:rPr lang="en-US" sz="1800" dirty="0">
                <a:solidFill>
                  <a:schemeClr val="lt1"/>
                </a:solidFill>
                <a:latin typeface="Public Sans Light" pitchFamily="2" charset="77"/>
              </a:rPr>
              <a:t>Spanish authentication and 404 page variants</a:t>
            </a:r>
          </a:p>
          <a:p>
            <a:pPr marL="342900" indent="-342900">
              <a:lnSpc>
                <a:spcPct val="110000"/>
              </a:lnSpc>
              <a:spcBef>
                <a:spcPts val="600"/>
              </a:spcBef>
              <a:buClr>
                <a:schemeClr val="accent2"/>
              </a:buClr>
            </a:pPr>
            <a:r>
              <a:rPr lang="en-US" sz="1800" dirty="0">
                <a:solidFill>
                  <a:schemeClr val="lt1"/>
                </a:solidFill>
                <a:latin typeface="Public Sans Light" pitchFamily="2" charset="77"/>
              </a:rPr>
              <a:t>More negative margin tokens</a:t>
            </a:r>
          </a:p>
          <a:p>
            <a:pPr marL="342900" indent="-342900">
              <a:lnSpc>
                <a:spcPct val="110000"/>
              </a:lnSpc>
              <a:spcBef>
                <a:spcPts val="600"/>
              </a:spcBef>
              <a:buClr>
                <a:schemeClr val="accent2"/>
              </a:buClr>
            </a:pPr>
            <a:r>
              <a:rPr lang="en-US" sz="1800" dirty="0">
                <a:solidFill>
                  <a:schemeClr val="lt1"/>
                </a:solidFill>
                <a:latin typeface="Public Sans Light" pitchFamily="2" charset="77"/>
              </a:rPr>
              <a:t>Body </a:t>
            </a:r>
            <a:r>
              <a:rPr lang="en-US" sz="1800" dirty="0" err="1">
                <a:solidFill>
                  <a:schemeClr val="lt1"/>
                </a:solidFill>
                <a:latin typeface="Public Sans Light" pitchFamily="2" charset="77"/>
              </a:rPr>
              <a:t>exdent</a:t>
            </a:r>
            <a:r>
              <a:rPr lang="en-US" sz="1800" dirty="0">
                <a:solidFill>
                  <a:schemeClr val="lt1"/>
                </a:solidFill>
                <a:latin typeface="Public Sans Light" pitchFamily="2" charset="77"/>
              </a:rPr>
              <a:t> in Card now works as expected</a:t>
            </a:r>
          </a:p>
          <a:p>
            <a:pPr marL="342900" indent="-342900">
              <a:lnSpc>
                <a:spcPct val="110000"/>
              </a:lnSpc>
              <a:spcBef>
                <a:spcPts val="600"/>
              </a:spcBef>
              <a:buClr>
                <a:schemeClr val="accent2"/>
              </a:buClr>
            </a:pPr>
            <a:r>
              <a:rPr lang="en-US" sz="1800" dirty="0">
                <a:solidFill>
                  <a:schemeClr val="lt1"/>
                </a:solidFill>
                <a:latin typeface="Public Sans Light" pitchFamily="2" charset="77"/>
              </a:rPr>
              <a:t>Checkbox and radio automatic accessible color options</a:t>
            </a:r>
          </a:p>
          <a:p>
            <a:pPr marL="342900" indent="-342900">
              <a:lnSpc>
                <a:spcPct val="110000"/>
              </a:lnSpc>
              <a:spcBef>
                <a:spcPts val="600"/>
              </a:spcBef>
              <a:buClr>
                <a:schemeClr val="accent2"/>
              </a:buClr>
            </a:pPr>
            <a:r>
              <a:rPr lang="en-US" sz="1800" dirty="0">
                <a:solidFill>
                  <a:schemeClr val="lt1"/>
                </a:solidFill>
                <a:latin typeface="Public Sans Light" pitchFamily="2" charset="77"/>
              </a:rPr>
              <a:t>State color tokens available in default utilities</a:t>
            </a:r>
          </a:p>
          <a:p>
            <a:pPr marL="342900" indent="-342900">
              <a:lnSpc>
                <a:spcPct val="110000"/>
              </a:lnSpc>
              <a:spcBef>
                <a:spcPts val="600"/>
              </a:spcBef>
              <a:buClr>
                <a:schemeClr val="accent2"/>
              </a:buClr>
            </a:pPr>
            <a:r>
              <a:rPr lang="en-US" sz="1800" dirty="0">
                <a:solidFill>
                  <a:schemeClr val="lt1"/>
                </a:solidFill>
                <a:latin typeface="Public Sans Light" pitchFamily="2" charset="77"/>
              </a:rPr>
              <a:t>Success-dark color token now looks better</a:t>
            </a:r>
          </a:p>
          <a:p>
            <a:pPr marL="342900" indent="-342900">
              <a:lnSpc>
                <a:spcPct val="110000"/>
              </a:lnSpc>
              <a:spcBef>
                <a:spcPts val="600"/>
              </a:spcBef>
              <a:buClr>
                <a:schemeClr val="accent2"/>
              </a:buClr>
            </a:pPr>
            <a:r>
              <a:rPr lang="en-US" sz="1800" dirty="0">
                <a:solidFill>
                  <a:schemeClr val="lt1"/>
                </a:solidFill>
                <a:latin typeface="Public Sans Light" pitchFamily="2" charset="77"/>
              </a:rPr>
              <a:t>Cleaner margins in radio tiles</a:t>
            </a:r>
          </a:p>
          <a:p>
            <a:pPr marL="342900" indent="-342900">
              <a:lnSpc>
                <a:spcPct val="110000"/>
              </a:lnSpc>
              <a:spcBef>
                <a:spcPts val="600"/>
              </a:spcBef>
              <a:buClr>
                <a:schemeClr val="accent2"/>
              </a:buClr>
            </a:pPr>
            <a:r>
              <a:rPr lang="en-US" sz="1800" dirty="0">
                <a:solidFill>
                  <a:schemeClr val="lt1"/>
                </a:solidFill>
                <a:latin typeface="Public Sans Light" pitchFamily="2" charset="77"/>
              </a:rPr>
              <a:t>Sketch and Adobe XD design assets for Pagination</a:t>
            </a:r>
          </a:p>
          <a:p>
            <a:pPr marL="342900" indent="-342900">
              <a:lnSpc>
                <a:spcPct val="110000"/>
              </a:lnSpc>
              <a:spcBef>
                <a:spcPts val="600"/>
              </a:spcBef>
              <a:buClr>
                <a:schemeClr val="accent2"/>
              </a:buClr>
            </a:pPr>
            <a:endParaRPr lang="en-US" sz="1800" dirty="0">
              <a:solidFill>
                <a:schemeClr val="lt1"/>
              </a:solidFill>
              <a:latin typeface="Public Sans Light" pitchFamily="2" charset="77"/>
            </a:endParaRPr>
          </a:p>
        </p:txBody>
      </p:sp>
      <p:sp>
        <p:nvSpPr>
          <p:cNvPr id="3" name="Slide Number Placeholder 10">
            <a:extLst>
              <a:ext uri="{FF2B5EF4-FFF2-40B4-BE49-F238E27FC236}">
                <a16:creationId xmlns:a16="http://schemas.microsoft.com/office/drawing/2014/main" id="{0038C7F9-3159-44A5-8204-7A57FEAB9D55}"/>
              </a:ext>
            </a:extLst>
          </p:cNvPr>
          <p:cNvSpPr>
            <a:spLocks noGrp="1"/>
          </p:cNvSpPr>
          <p:nvPr>
            <p:ph type="sldNum" sz="quarter" idx="12"/>
          </p:nvPr>
        </p:nvSpPr>
        <p:spPr>
          <a:xfrm>
            <a:off x="6860722" y="4767263"/>
            <a:ext cx="2057400" cy="273844"/>
          </a:xfrm>
        </p:spPr>
        <p:txBody>
          <a:bodyPr/>
          <a:lstStyle/>
          <a:p>
            <a:pPr defTabSz="685800">
              <a:buClrTx/>
              <a:defRPr/>
            </a:pPr>
            <a:fld id="{25AFEA32-29CA-4500-92AF-A0C955316540}" type="slidenum">
              <a:rPr lang="en-US" kern="1200">
                <a:solidFill>
                  <a:schemeClr val="bg1"/>
                </a:solidFill>
                <a:latin typeface="Franklin Gothic Book" panose="020B0503020102020204" pitchFamily="34" charset="0"/>
                <a:ea typeface="+mn-ea"/>
                <a:cs typeface="+mn-cs"/>
              </a:rPr>
              <a:pPr defTabSz="685800">
                <a:buClrTx/>
                <a:defRPr/>
              </a:pPr>
              <a:t>32</a:t>
            </a:fld>
            <a:endParaRPr lang="en-US" kern="1200">
              <a:solidFill>
                <a:schemeClr val="bg1"/>
              </a:solidFill>
              <a:latin typeface="Franklin Gothic Book" panose="020B0503020102020204" pitchFamily="34" charset="0"/>
              <a:ea typeface="+mn-ea"/>
              <a:cs typeface="+mn-cs"/>
            </a:endParaRPr>
          </a:p>
        </p:txBody>
      </p:sp>
      <p:sp>
        <p:nvSpPr>
          <p:cNvPr id="2" name="Rounded Rectangle 1">
            <a:extLst>
              <a:ext uri="{FF2B5EF4-FFF2-40B4-BE49-F238E27FC236}">
                <a16:creationId xmlns:a16="http://schemas.microsoft.com/office/drawing/2014/main" id="{92B31753-F1AF-0F47-85E2-E0B6D41607A2}"/>
              </a:ext>
              <a:ext uri="{C183D7F6-B498-43B3-948B-1728B52AA6E4}">
                <adec:decorative xmlns:adec="http://schemas.microsoft.com/office/drawing/2017/decorative" val="1"/>
              </a:ext>
            </a:extLst>
          </p:cNvPr>
          <p:cNvSpPr/>
          <p:nvPr/>
        </p:nvSpPr>
        <p:spPr>
          <a:xfrm>
            <a:off x="2743200" y="534595"/>
            <a:ext cx="3600450" cy="542328"/>
          </a:xfrm>
          <a:prstGeom prst="roundRect">
            <a:avLst/>
          </a:prstGeom>
          <a:noFill/>
          <a:ln>
            <a:solidFill>
              <a:srgbClr val="4F97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A0F1E52-A290-7B40-86AA-F0C97DE0245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3009" y="1581646"/>
            <a:ext cx="228962" cy="228962"/>
          </a:xfrm>
          <a:prstGeom prst="rect">
            <a:avLst/>
          </a:prstGeom>
        </p:spPr>
      </p:pic>
      <p:pic>
        <p:nvPicPr>
          <p:cNvPr id="12" name="Picture 11">
            <a:extLst>
              <a:ext uri="{FF2B5EF4-FFF2-40B4-BE49-F238E27FC236}">
                <a16:creationId xmlns:a16="http://schemas.microsoft.com/office/drawing/2014/main" id="{74D4CA00-E95C-BB48-BD1C-6C968ED3D78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3009" y="1964418"/>
            <a:ext cx="228962" cy="228962"/>
          </a:xfrm>
          <a:prstGeom prst="rect">
            <a:avLst/>
          </a:prstGeom>
        </p:spPr>
      </p:pic>
      <p:pic>
        <p:nvPicPr>
          <p:cNvPr id="14" name="Picture 13">
            <a:extLst>
              <a:ext uri="{FF2B5EF4-FFF2-40B4-BE49-F238E27FC236}">
                <a16:creationId xmlns:a16="http://schemas.microsoft.com/office/drawing/2014/main" id="{ADBFABF8-F0C6-FB4B-8E52-C8D12D2561C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3009" y="2644902"/>
            <a:ext cx="228962" cy="228962"/>
          </a:xfrm>
          <a:prstGeom prst="rect">
            <a:avLst/>
          </a:prstGeom>
        </p:spPr>
      </p:pic>
      <p:pic>
        <p:nvPicPr>
          <p:cNvPr id="15" name="Picture 14">
            <a:extLst>
              <a:ext uri="{FF2B5EF4-FFF2-40B4-BE49-F238E27FC236}">
                <a16:creationId xmlns:a16="http://schemas.microsoft.com/office/drawing/2014/main" id="{C64AFB37-09C3-7347-A162-9AEDE6FD8C1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3009" y="3017041"/>
            <a:ext cx="228962" cy="228962"/>
          </a:xfrm>
          <a:prstGeom prst="rect">
            <a:avLst/>
          </a:prstGeom>
        </p:spPr>
      </p:pic>
      <p:pic>
        <p:nvPicPr>
          <p:cNvPr id="16" name="Picture 15">
            <a:extLst>
              <a:ext uri="{FF2B5EF4-FFF2-40B4-BE49-F238E27FC236}">
                <a16:creationId xmlns:a16="http://schemas.microsoft.com/office/drawing/2014/main" id="{56013851-FBF1-874E-8FBC-5562A852BE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861093" y="1581646"/>
            <a:ext cx="228962" cy="228962"/>
          </a:xfrm>
          <a:prstGeom prst="rect">
            <a:avLst/>
          </a:prstGeom>
        </p:spPr>
      </p:pic>
      <p:pic>
        <p:nvPicPr>
          <p:cNvPr id="17" name="Picture 16">
            <a:extLst>
              <a:ext uri="{FF2B5EF4-FFF2-40B4-BE49-F238E27FC236}">
                <a16:creationId xmlns:a16="http://schemas.microsoft.com/office/drawing/2014/main" id="{888C1C4B-8E27-2D4F-8DD5-23A14657C85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861093" y="2251498"/>
            <a:ext cx="228962" cy="228962"/>
          </a:xfrm>
          <a:prstGeom prst="rect">
            <a:avLst/>
          </a:prstGeom>
        </p:spPr>
      </p:pic>
      <p:pic>
        <p:nvPicPr>
          <p:cNvPr id="18" name="Picture 17">
            <a:extLst>
              <a:ext uri="{FF2B5EF4-FFF2-40B4-BE49-F238E27FC236}">
                <a16:creationId xmlns:a16="http://schemas.microsoft.com/office/drawing/2014/main" id="{37AE44A5-2E05-1442-B003-5AF2A022B36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861093" y="2931982"/>
            <a:ext cx="228962" cy="228962"/>
          </a:xfrm>
          <a:prstGeom prst="rect">
            <a:avLst/>
          </a:prstGeom>
        </p:spPr>
      </p:pic>
      <p:pic>
        <p:nvPicPr>
          <p:cNvPr id="19" name="Picture 18">
            <a:extLst>
              <a:ext uri="{FF2B5EF4-FFF2-40B4-BE49-F238E27FC236}">
                <a16:creationId xmlns:a16="http://schemas.microsoft.com/office/drawing/2014/main" id="{169AEB85-280F-694F-95BF-1FE284B2B0C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861093" y="3331881"/>
            <a:ext cx="228962" cy="228962"/>
          </a:xfrm>
          <a:prstGeom prst="rect">
            <a:avLst/>
          </a:prstGeom>
        </p:spPr>
      </p:pic>
      <p:pic>
        <p:nvPicPr>
          <p:cNvPr id="20" name="Picture 19">
            <a:extLst>
              <a:ext uri="{FF2B5EF4-FFF2-40B4-BE49-F238E27FC236}">
                <a16:creationId xmlns:a16="http://schemas.microsoft.com/office/drawing/2014/main" id="{BDDF9885-E562-974C-82CE-A5F375C569E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3009" y="3698966"/>
            <a:ext cx="228962" cy="228962"/>
          </a:xfrm>
          <a:prstGeom prst="rect">
            <a:avLst/>
          </a:prstGeom>
        </p:spPr>
      </p:pic>
    </p:spTree>
    <p:extLst>
      <p:ext uri="{BB962C8B-B14F-4D97-AF65-F5344CB8AC3E}">
        <p14:creationId xmlns:p14="http://schemas.microsoft.com/office/powerpoint/2010/main" val="3767975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algn="ctr">
              <a:lnSpc>
                <a:spcPct val="95000"/>
              </a:lnSpc>
              <a:buSzPts val="1100"/>
            </a:pPr>
            <a:r>
              <a:rPr lang="en-US" sz="4000" dirty="0">
                <a:solidFill>
                  <a:srgbClr val="936F38"/>
                </a:solidFill>
              </a:rPr>
              <a:t>USWDS </a:t>
            </a:r>
            <a:r>
              <a:rPr lang="en-US" sz="4000" dirty="0">
                <a:solidFill>
                  <a:srgbClr val="EF5E25"/>
                </a:solidFill>
              </a:rPr>
              <a:t>1.6.14 </a:t>
            </a:r>
            <a:r>
              <a:rPr lang="en-US" sz="4000" b="0" dirty="0">
                <a:solidFill>
                  <a:srgbClr val="EF5E25"/>
                </a:solidFill>
                <a:latin typeface="Public Sans ExtraLight" pitchFamily="2" charset="77"/>
              </a:rPr>
              <a:t>Security Update</a:t>
            </a:r>
            <a:endParaRPr sz="4000" b="0" dirty="0">
              <a:solidFill>
                <a:srgbClr val="EF5E25"/>
              </a:solidFill>
              <a:latin typeface="Public Sans ExtraLight" pitchFamily="2" charset="77"/>
              <a:sym typeface="Public Sans"/>
            </a:endParaRPr>
          </a:p>
        </p:txBody>
      </p:sp>
      <p:sp>
        <p:nvSpPr>
          <p:cNvPr id="155" name="Google Shape;155;p13"/>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33</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981365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657121" y="1635750"/>
            <a:ext cx="7794600" cy="1203145"/>
          </a:xfrm>
          <a:prstGeom prst="rect">
            <a:avLst/>
          </a:prstGeom>
          <a:noFill/>
          <a:ln>
            <a:noFill/>
          </a:ln>
        </p:spPr>
        <p:txBody>
          <a:bodyPr spcFirstLastPara="1" wrap="square" lIns="91425" tIns="91425" rIns="91425" bIns="91425" anchor="ctr" anchorCtr="0">
            <a:noAutofit/>
          </a:bodyPr>
          <a:lstStyle/>
          <a:p>
            <a:pPr algn="ctr">
              <a:lnSpc>
                <a:spcPct val="95000"/>
              </a:lnSpc>
              <a:buSzPts val="1100"/>
            </a:pPr>
            <a:r>
              <a:rPr lang="en-US" sz="4000" dirty="0">
                <a:solidFill>
                  <a:srgbClr val="936F38"/>
                </a:solidFill>
              </a:rPr>
              <a:t>External links guidance update</a:t>
            </a:r>
            <a:endParaRPr sz="4000" dirty="0">
              <a:solidFill>
                <a:srgbClr val="936F38"/>
              </a:solidFill>
              <a:latin typeface="Public Sans"/>
              <a:ea typeface="Public Sans"/>
              <a:cs typeface="Public Sans"/>
              <a:sym typeface="Public Sans"/>
            </a:endParaRPr>
          </a:p>
        </p:txBody>
      </p:sp>
      <p:sp>
        <p:nvSpPr>
          <p:cNvPr id="155" name="Google Shape;155;p13"/>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34</a:t>
            </a:fld>
            <a:endParaRPr>
              <a:solidFill>
                <a:schemeClr val="lt1"/>
              </a:solidFill>
              <a:latin typeface="Libre Franklin"/>
              <a:ea typeface="Libre Franklin"/>
              <a:cs typeface="Libre Franklin"/>
              <a:sym typeface="Libre Franklin"/>
            </a:endParaRPr>
          </a:p>
        </p:txBody>
      </p:sp>
      <p:sp>
        <p:nvSpPr>
          <p:cNvPr id="4" name="Google Shape;469;p63">
            <a:extLst>
              <a:ext uri="{FF2B5EF4-FFF2-40B4-BE49-F238E27FC236}">
                <a16:creationId xmlns:a16="http://schemas.microsoft.com/office/drawing/2014/main" id="{BED32CD6-9164-8340-A784-10A3BB7789E1}"/>
              </a:ext>
            </a:extLst>
          </p:cNvPr>
          <p:cNvSpPr txBox="1">
            <a:spLocks noGrp="1"/>
          </p:cNvSpPr>
          <p:nvPr>
            <p:ph type="body" idx="1"/>
          </p:nvPr>
        </p:nvSpPr>
        <p:spPr>
          <a:xfrm>
            <a:off x="375607" y="2571750"/>
            <a:ext cx="8357627" cy="564039"/>
          </a:xfrm>
          <a:prstGeom prst="rect">
            <a:avLst/>
          </a:prstGeom>
          <a:noFill/>
          <a:ln>
            <a:noFill/>
          </a:ln>
        </p:spPr>
        <p:txBody>
          <a:bodyPr spcFirstLastPara="1" wrap="square" lIns="91425" tIns="91425" rIns="91425" bIns="91425" anchor="t" anchorCtr="0">
            <a:noAutofit/>
          </a:bodyPr>
          <a:lstStyle/>
          <a:p>
            <a:pPr marL="0" indent="0" algn="ctr">
              <a:buNone/>
            </a:pPr>
            <a:r>
              <a:rPr lang="en-US" sz="2400" dirty="0" err="1">
                <a:solidFill>
                  <a:schemeClr val="bg1"/>
                </a:solidFill>
                <a:latin typeface="Public Sans ExtraLight"/>
              </a:rPr>
              <a:t>designsystem.digital.gov</a:t>
            </a:r>
            <a:r>
              <a:rPr lang="en-US" sz="2400" dirty="0">
                <a:solidFill>
                  <a:schemeClr val="bg1"/>
                </a:solidFill>
                <a:latin typeface="Public Sans ExtraLight"/>
              </a:rPr>
              <a:t>/components/link</a:t>
            </a:r>
            <a:endParaRPr sz="2400" dirty="0">
              <a:solidFill>
                <a:schemeClr val="bg1"/>
              </a:solidFill>
              <a:latin typeface="Public Sans ExtraLight" pitchFamily="2" charset="77"/>
            </a:endParaRPr>
          </a:p>
        </p:txBody>
      </p:sp>
    </p:spTree>
    <p:extLst>
      <p:ext uri="{BB962C8B-B14F-4D97-AF65-F5344CB8AC3E}">
        <p14:creationId xmlns:p14="http://schemas.microsoft.com/office/powerpoint/2010/main" val="840817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657121" y="1860562"/>
            <a:ext cx="7794600" cy="668466"/>
          </a:xfrm>
          <a:prstGeom prst="rect">
            <a:avLst/>
          </a:prstGeom>
          <a:noFill/>
          <a:ln>
            <a:noFill/>
          </a:ln>
        </p:spPr>
        <p:txBody>
          <a:bodyPr spcFirstLastPara="1" wrap="square" lIns="91425" tIns="91425" rIns="91425" bIns="91425" anchor="ctr" anchorCtr="0">
            <a:noAutofit/>
          </a:bodyPr>
          <a:lstStyle/>
          <a:p>
            <a:pPr algn="ctr">
              <a:lnSpc>
                <a:spcPct val="95000"/>
              </a:lnSpc>
              <a:buSzPts val="1100"/>
            </a:pPr>
            <a:r>
              <a:rPr lang="en-US" sz="4000" dirty="0">
                <a:solidFill>
                  <a:srgbClr val="936F38"/>
                </a:solidFill>
              </a:rPr>
              <a:t>Library beta</a:t>
            </a:r>
            <a:endParaRPr sz="4000" dirty="0">
              <a:solidFill>
                <a:srgbClr val="936F38"/>
              </a:solidFill>
              <a:latin typeface="Public Sans"/>
              <a:ea typeface="Public Sans"/>
              <a:cs typeface="Public Sans"/>
              <a:sym typeface="Public Sans"/>
            </a:endParaRPr>
          </a:p>
        </p:txBody>
      </p:sp>
      <p:sp>
        <p:nvSpPr>
          <p:cNvPr id="155" name="Google Shape;155;p13"/>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35</a:t>
            </a:fld>
            <a:endParaRPr>
              <a:solidFill>
                <a:schemeClr val="lt1"/>
              </a:solidFill>
              <a:latin typeface="Libre Franklin"/>
              <a:ea typeface="Libre Franklin"/>
              <a:cs typeface="Libre Franklin"/>
              <a:sym typeface="Libre Franklin"/>
            </a:endParaRPr>
          </a:p>
        </p:txBody>
      </p:sp>
      <p:sp>
        <p:nvSpPr>
          <p:cNvPr id="4" name="Google Shape;154;p13">
            <a:extLst>
              <a:ext uri="{FF2B5EF4-FFF2-40B4-BE49-F238E27FC236}">
                <a16:creationId xmlns:a16="http://schemas.microsoft.com/office/drawing/2014/main" id="{89982021-1E47-084D-9982-7776B80D0209}"/>
              </a:ext>
            </a:extLst>
          </p:cNvPr>
          <p:cNvSpPr txBox="1">
            <a:spLocks/>
          </p:cNvSpPr>
          <p:nvPr/>
        </p:nvSpPr>
        <p:spPr>
          <a:xfrm>
            <a:off x="657121" y="2466617"/>
            <a:ext cx="7794600" cy="668466"/>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Public Sans"/>
              <a:buNone/>
              <a:defRPr sz="1400" b="1" i="0" u="none" strike="noStrike" cap="none">
                <a:solidFill>
                  <a:srgbClr val="FFFFFF"/>
                </a:solidFill>
                <a:latin typeface="Public Sans"/>
                <a:ea typeface="Public Sans"/>
                <a:cs typeface="Public Sans"/>
                <a:sym typeface="Public Sans"/>
              </a:defRPr>
            </a:lvl1pPr>
            <a:lvl2pPr marR="0" lvl="1"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2pPr>
            <a:lvl3pPr marR="0" lvl="2"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3pPr>
            <a:lvl4pPr marR="0" lvl="3"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4pPr>
            <a:lvl5pPr marR="0" lvl="4"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5pPr>
            <a:lvl6pPr marR="0" lvl="5"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6pPr>
            <a:lvl7pPr marR="0" lvl="6"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7pPr>
            <a:lvl8pPr marR="0" lvl="7"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8pPr>
            <a:lvl9pPr marR="0" lvl="8" algn="l" rtl="0">
              <a:lnSpc>
                <a:spcPct val="100000"/>
              </a:lnSpc>
              <a:spcBef>
                <a:spcPts val="0"/>
              </a:spcBef>
              <a:spcAft>
                <a:spcPts val="0"/>
              </a:spcAft>
              <a:buClr>
                <a:srgbClr val="FFFFFF"/>
              </a:buClr>
              <a:buSzPts val="2800"/>
              <a:buFont typeface="Public Sans"/>
              <a:buNone/>
              <a:defRPr sz="2800" b="0" i="0" u="none" strike="noStrike" cap="none">
                <a:solidFill>
                  <a:srgbClr val="FFFFFF"/>
                </a:solidFill>
                <a:latin typeface="Public Sans"/>
                <a:ea typeface="Public Sans"/>
                <a:cs typeface="Public Sans"/>
                <a:sym typeface="Public Sans"/>
              </a:defRPr>
            </a:lvl9pPr>
          </a:lstStyle>
          <a:p>
            <a:pPr algn="ctr">
              <a:lnSpc>
                <a:spcPct val="95000"/>
              </a:lnSpc>
              <a:buSzPts val="1100"/>
            </a:pPr>
            <a:r>
              <a:rPr lang="en-US" sz="4000" b="0" dirty="0">
                <a:solidFill>
                  <a:srgbClr val="04CF85"/>
                </a:solidFill>
                <a:latin typeface="Public Sans ExtraLight" pitchFamily="2" charset="77"/>
              </a:rPr>
              <a:t>Our next development focus</a:t>
            </a:r>
          </a:p>
        </p:txBody>
      </p:sp>
    </p:spTree>
    <p:extLst>
      <p:ext uri="{BB962C8B-B14F-4D97-AF65-F5344CB8AC3E}">
        <p14:creationId xmlns:p14="http://schemas.microsoft.com/office/powerpoint/2010/main" val="3366402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BE2E"/>
        </a:solidFill>
        <a:effectLst/>
      </p:bgPr>
    </p:bg>
    <p:spTree>
      <p:nvGrpSpPr>
        <p:cNvPr id="1" name="Shape 550"/>
        <p:cNvGrpSpPr/>
        <p:nvPr/>
      </p:nvGrpSpPr>
      <p:grpSpPr>
        <a:xfrm>
          <a:off x="0" y="0"/>
          <a:ext cx="0" cy="0"/>
          <a:chOff x="0" y="0"/>
          <a:chExt cx="0" cy="0"/>
        </a:xfrm>
      </p:grpSpPr>
      <p:sp>
        <p:nvSpPr>
          <p:cNvPr id="551" name="Google Shape;551;p73"/>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dirty="0">
                <a:solidFill>
                  <a:srgbClr val="171717"/>
                </a:solidFill>
                <a:latin typeface="Public Sans"/>
                <a:ea typeface="Public Sans"/>
                <a:cs typeface="Public Sans"/>
                <a:sym typeface="Public Sans"/>
              </a:rPr>
              <a:t>Q&amp;A</a:t>
            </a:r>
            <a:endParaRPr sz="4000" dirty="0">
              <a:solidFill>
                <a:srgbClr val="171717"/>
              </a:solidFill>
              <a:latin typeface="Public Sans"/>
              <a:ea typeface="Public Sans"/>
              <a:cs typeface="Public Sans"/>
              <a:sym typeface="Public Sans"/>
            </a:endParaRPr>
          </a:p>
        </p:txBody>
      </p:sp>
      <p:pic>
        <p:nvPicPr>
          <p:cNvPr id="552" name="Google Shape;552;p73">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5172" y="3720369"/>
            <a:ext cx="8120743" cy="1423131"/>
          </a:xfrm>
          <a:prstGeom prst="rect">
            <a:avLst/>
          </a:prstGeom>
          <a:noFill/>
          <a:ln>
            <a:noFill/>
          </a:ln>
        </p:spPr>
      </p:pic>
      <p:sp>
        <p:nvSpPr>
          <p:cNvPr id="553" name="Google Shape;553;p73"/>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171717"/>
              </a:buClr>
              <a:buSzPts val="1000"/>
              <a:buNone/>
            </a:pPr>
            <a:fld id="{00000000-1234-1234-1234-123412341234}" type="slidenum">
              <a:rPr lang="en-US">
                <a:solidFill>
                  <a:srgbClr val="171717"/>
                </a:solidFill>
                <a:latin typeface="Libre Franklin"/>
                <a:ea typeface="Libre Franklin"/>
                <a:cs typeface="Libre Franklin"/>
                <a:sym typeface="Libre Franklin"/>
              </a:rPr>
              <a:t>36</a:t>
            </a:fld>
            <a:endParaRPr>
              <a:solidFill>
                <a:srgbClr val="171717"/>
              </a:solidFill>
              <a:latin typeface="Libre Franklin"/>
              <a:ea typeface="Libre Franklin"/>
              <a:cs typeface="Libre Franklin"/>
              <a:sym typeface="Libre Frankli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57"/>
        <p:cNvGrpSpPr/>
        <p:nvPr/>
      </p:nvGrpSpPr>
      <p:grpSpPr>
        <a:xfrm>
          <a:off x="0" y="0"/>
          <a:ext cx="0" cy="0"/>
          <a:chOff x="0" y="0"/>
          <a:chExt cx="0" cy="0"/>
        </a:xfrm>
      </p:grpSpPr>
      <p:sp>
        <p:nvSpPr>
          <p:cNvPr id="558" name="Google Shape;558;p74"/>
          <p:cNvSpPr txBox="1">
            <a:spLocks noGrp="1"/>
          </p:cNvSpPr>
          <p:nvPr>
            <p:ph type="title"/>
          </p:nvPr>
        </p:nvSpPr>
        <p:spPr>
          <a:xfrm>
            <a:off x="476258" y="404029"/>
            <a:ext cx="3449100" cy="44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400" b="0" dirty="0">
                <a:solidFill>
                  <a:srgbClr val="FFBE2E"/>
                </a:solidFill>
                <a:latin typeface="Public Sans Thin"/>
                <a:ea typeface="Public Sans Thin"/>
                <a:cs typeface="Public Sans Thin"/>
                <a:sym typeface="Public Sans Thin"/>
              </a:rPr>
              <a:t>Next month</a:t>
            </a:r>
            <a:endParaRPr dirty="0">
              <a:solidFill>
                <a:srgbClr val="B3B3B3"/>
              </a:solidFill>
            </a:endParaRPr>
          </a:p>
        </p:txBody>
      </p:sp>
      <p:sp>
        <p:nvSpPr>
          <p:cNvPr id="559" name="Google Shape;559;p74"/>
          <p:cNvSpPr txBox="1">
            <a:spLocks noGrp="1"/>
          </p:cNvSpPr>
          <p:nvPr>
            <p:ph type="body" idx="1"/>
          </p:nvPr>
        </p:nvSpPr>
        <p:spPr>
          <a:xfrm>
            <a:off x="492274" y="851124"/>
            <a:ext cx="7985682" cy="1454371"/>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400"/>
              <a:buNone/>
            </a:pPr>
            <a:r>
              <a:rPr lang="en-US" sz="4000" b="1" dirty="0">
                <a:solidFill>
                  <a:schemeClr val="lt1"/>
                </a:solidFill>
              </a:rPr>
              <a:t>July: We’re taking a break!</a:t>
            </a:r>
          </a:p>
          <a:p>
            <a:pPr marL="0" lvl="0" indent="0">
              <a:lnSpc>
                <a:spcPct val="110000"/>
              </a:lnSpc>
              <a:buNone/>
            </a:pPr>
            <a:r>
              <a:rPr lang="en-US" sz="3000" b="1" dirty="0">
                <a:solidFill>
                  <a:srgbClr val="967EFB"/>
                </a:solidFill>
                <a:latin typeface="Public Sans" pitchFamily="2" charset="77"/>
              </a:rPr>
              <a:t>August: </a:t>
            </a:r>
            <a:r>
              <a:rPr lang="en-US" sz="3000" b="1" dirty="0">
                <a:solidFill>
                  <a:srgbClr val="967EFB"/>
                </a:solidFill>
                <a:latin typeface="Public Sans ExtraLight" pitchFamily="2" charset="77"/>
              </a:rPr>
              <a:t>Where do we go from 2.0?</a:t>
            </a:r>
            <a:endParaRPr lang="en-US" sz="3000" dirty="0">
              <a:solidFill>
                <a:srgbClr val="967EFB"/>
              </a:solidFill>
              <a:latin typeface="Public Sans ExtraLight" pitchFamily="2" charset="77"/>
            </a:endParaRPr>
          </a:p>
        </p:txBody>
      </p:sp>
      <p:sp>
        <p:nvSpPr>
          <p:cNvPr id="560" name="Google Shape;560;p74"/>
          <p:cNvSpPr txBox="1">
            <a:spLocks noGrp="1"/>
          </p:cNvSpPr>
          <p:nvPr>
            <p:ph type="body" idx="1"/>
          </p:nvPr>
        </p:nvSpPr>
        <p:spPr>
          <a:xfrm>
            <a:off x="1428086" y="2522157"/>
            <a:ext cx="6910372" cy="1770156"/>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400"/>
              <a:buNone/>
            </a:pPr>
            <a:r>
              <a:rPr lang="en-US" sz="2800" dirty="0">
                <a:solidFill>
                  <a:srgbClr val="FFBE2E"/>
                </a:solidFill>
                <a:latin typeface="Public Sans Thin"/>
                <a:ea typeface="Public Sans Thin"/>
                <a:cs typeface="Public Sans Thin"/>
                <a:sym typeface="Public Sans Thin"/>
              </a:rPr>
              <a:t>#</a:t>
            </a:r>
            <a:r>
              <a:rPr lang="en-US" sz="2800" dirty="0" err="1">
                <a:solidFill>
                  <a:srgbClr val="FFBE2E"/>
                </a:solidFill>
                <a:latin typeface="Public Sans Thin"/>
                <a:ea typeface="Public Sans Thin"/>
                <a:cs typeface="Public Sans Thin"/>
                <a:sym typeface="Public Sans Thin"/>
              </a:rPr>
              <a:t>uswds</a:t>
            </a:r>
            <a:r>
              <a:rPr lang="en-US" sz="2800" dirty="0">
                <a:solidFill>
                  <a:srgbClr val="FFBE2E"/>
                </a:solidFill>
                <a:latin typeface="Public Sans Thin"/>
                <a:ea typeface="Public Sans Thin"/>
                <a:cs typeface="Public Sans Thin"/>
                <a:sym typeface="Public Sans Thin"/>
              </a:rPr>
              <a:t>-public</a:t>
            </a:r>
            <a:endParaRPr dirty="0"/>
          </a:p>
          <a:p>
            <a:pPr marL="0" lvl="0" indent="0" algn="l" rtl="0">
              <a:lnSpc>
                <a:spcPct val="110000"/>
              </a:lnSpc>
              <a:spcBef>
                <a:spcPts val="1200"/>
              </a:spcBef>
              <a:spcAft>
                <a:spcPts val="0"/>
              </a:spcAft>
              <a:buSzPts val="1400"/>
              <a:buNone/>
            </a:pPr>
            <a:r>
              <a:rPr lang="en-US" sz="2800" dirty="0" err="1">
                <a:solidFill>
                  <a:srgbClr val="FFBE2E"/>
                </a:solidFill>
                <a:latin typeface="Public Sans Thin"/>
                <a:ea typeface="Public Sans Thin"/>
                <a:cs typeface="Public Sans Thin"/>
                <a:sym typeface="Public Sans Thin"/>
              </a:rPr>
              <a:t>github.com</a:t>
            </a:r>
            <a:r>
              <a:rPr lang="en-US" sz="2800" dirty="0">
                <a:solidFill>
                  <a:srgbClr val="FFBE2E"/>
                </a:solidFill>
                <a:latin typeface="Public Sans Thin"/>
                <a:ea typeface="Public Sans Thin"/>
                <a:cs typeface="Public Sans Thin"/>
                <a:sym typeface="Public Sans Thin"/>
              </a:rPr>
              <a:t>/</a:t>
            </a:r>
            <a:r>
              <a:rPr lang="en-US" sz="2800" dirty="0" err="1">
                <a:solidFill>
                  <a:srgbClr val="FFBE2E"/>
                </a:solidFill>
                <a:latin typeface="Public Sans Thin"/>
                <a:ea typeface="Public Sans Thin"/>
                <a:cs typeface="Public Sans Thin"/>
                <a:sym typeface="Public Sans Thin"/>
              </a:rPr>
              <a:t>uswds</a:t>
            </a:r>
            <a:endParaRPr sz="2800" dirty="0">
              <a:solidFill>
                <a:srgbClr val="FFBE2E"/>
              </a:solidFill>
              <a:latin typeface="Public Sans Thin"/>
              <a:ea typeface="Public Sans Thin"/>
              <a:cs typeface="Public Sans Thin"/>
              <a:sym typeface="Public Sans Thin"/>
            </a:endParaRPr>
          </a:p>
          <a:p>
            <a:pPr marL="0" lvl="0" indent="0" algn="l" rtl="0">
              <a:lnSpc>
                <a:spcPct val="110000"/>
              </a:lnSpc>
              <a:spcBef>
                <a:spcPts val="1200"/>
              </a:spcBef>
              <a:spcAft>
                <a:spcPts val="1200"/>
              </a:spcAft>
              <a:buSzPts val="1400"/>
              <a:buNone/>
            </a:pPr>
            <a:r>
              <a:rPr lang="en-US" sz="2800" dirty="0" err="1">
                <a:solidFill>
                  <a:srgbClr val="FFBE2E"/>
                </a:solidFill>
                <a:latin typeface="Public Sans Thin"/>
                <a:ea typeface="Public Sans Thin"/>
                <a:cs typeface="Public Sans Thin"/>
                <a:sym typeface="Public Sans Thin"/>
              </a:rPr>
              <a:t>designsystem.digital.gov</a:t>
            </a:r>
            <a:endParaRPr sz="2800" dirty="0">
              <a:solidFill>
                <a:srgbClr val="FFBE2E"/>
              </a:solidFill>
              <a:latin typeface="Public Sans Thin"/>
              <a:ea typeface="Public Sans Thin"/>
              <a:cs typeface="Public Sans Thin"/>
              <a:sym typeface="Public Sans Thin"/>
            </a:endParaRPr>
          </a:p>
        </p:txBody>
      </p:sp>
      <p:cxnSp>
        <p:nvCxnSpPr>
          <p:cNvPr id="561" name="Google Shape;561;p74">
            <a:extLst>
              <a:ext uri="{C183D7F6-B498-43B3-948B-1728B52AA6E4}">
                <adec:decorative xmlns:adec="http://schemas.microsoft.com/office/drawing/2017/decorative" val="1"/>
              </a:ext>
            </a:extLst>
          </p:cNvPr>
          <p:cNvCxnSpPr/>
          <p:nvPr/>
        </p:nvCxnSpPr>
        <p:spPr>
          <a:xfrm>
            <a:off x="683089" y="2514604"/>
            <a:ext cx="7655368" cy="0"/>
          </a:xfrm>
          <a:prstGeom prst="straightConnector1">
            <a:avLst/>
          </a:prstGeom>
          <a:noFill/>
          <a:ln w="9525" cap="flat" cmpd="sng">
            <a:solidFill>
              <a:srgbClr val="FFBE2E"/>
            </a:solidFill>
            <a:prstDash val="solid"/>
            <a:round/>
            <a:headEnd type="none" w="sm" len="sm"/>
            <a:tailEnd type="none" w="sm" len="sm"/>
          </a:ln>
        </p:spPr>
      </p:cxnSp>
      <p:pic>
        <p:nvPicPr>
          <p:cNvPr id="562" name="Google Shape;562;p74">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896876" y="2646250"/>
            <a:ext cx="387637" cy="387637"/>
          </a:xfrm>
          <a:prstGeom prst="rect">
            <a:avLst/>
          </a:prstGeom>
          <a:noFill/>
          <a:ln>
            <a:noFill/>
          </a:ln>
        </p:spPr>
      </p:pic>
      <p:cxnSp>
        <p:nvCxnSpPr>
          <p:cNvPr id="563" name="Google Shape;563;p74">
            <a:extLst>
              <a:ext uri="{C183D7F6-B498-43B3-948B-1728B52AA6E4}">
                <adec:decorative xmlns:adec="http://schemas.microsoft.com/office/drawing/2017/decorative" val="1"/>
              </a:ext>
            </a:extLst>
          </p:cNvPr>
          <p:cNvCxnSpPr/>
          <p:nvPr/>
        </p:nvCxnSpPr>
        <p:spPr>
          <a:xfrm>
            <a:off x="683089" y="3167746"/>
            <a:ext cx="7655368" cy="0"/>
          </a:xfrm>
          <a:prstGeom prst="straightConnector1">
            <a:avLst/>
          </a:prstGeom>
          <a:noFill/>
          <a:ln w="9525" cap="flat" cmpd="sng">
            <a:solidFill>
              <a:srgbClr val="FFBE2E"/>
            </a:solidFill>
            <a:prstDash val="solid"/>
            <a:round/>
            <a:headEnd type="none" w="sm" len="sm"/>
            <a:tailEnd type="none" w="sm" len="sm"/>
          </a:ln>
        </p:spPr>
      </p:cxnSp>
      <p:pic>
        <p:nvPicPr>
          <p:cNvPr id="564" name="Google Shape;564;p74">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859959" y="3272477"/>
            <a:ext cx="424554" cy="415325"/>
          </a:xfrm>
          <a:prstGeom prst="rect">
            <a:avLst/>
          </a:prstGeom>
          <a:noFill/>
          <a:ln>
            <a:noFill/>
          </a:ln>
        </p:spPr>
      </p:pic>
      <p:cxnSp>
        <p:nvCxnSpPr>
          <p:cNvPr id="565" name="Google Shape;565;p74">
            <a:extLst>
              <a:ext uri="{C183D7F6-B498-43B3-948B-1728B52AA6E4}">
                <adec:decorative xmlns:adec="http://schemas.microsoft.com/office/drawing/2017/decorative" val="1"/>
              </a:ext>
            </a:extLst>
          </p:cNvPr>
          <p:cNvCxnSpPr/>
          <p:nvPr/>
        </p:nvCxnSpPr>
        <p:spPr>
          <a:xfrm>
            <a:off x="683089" y="3799118"/>
            <a:ext cx="7655368" cy="0"/>
          </a:xfrm>
          <a:prstGeom prst="straightConnector1">
            <a:avLst/>
          </a:prstGeom>
          <a:noFill/>
          <a:ln w="9525" cap="flat" cmpd="sng">
            <a:solidFill>
              <a:srgbClr val="FFBE2E"/>
            </a:solidFill>
            <a:prstDash val="solid"/>
            <a:round/>
            <a:headEnd type="none" w="sm" len="sm"/>
            <a:tailEnd type="none" w="sm" len="sm"/>
          </a:ln>
        </p:spPr>
      </p:cxnSp>
      <p:pic>
        <p:nvPicPr>
          <p:cNvPr id="566" name="Google Shape;566;p74">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876034" y="3930215"/>
            <a:ext cx="396866" cy="369178"/>
          </a:xfrm>
          <a:prstGeom prst="rect">
            <a:avLst/>
          </a:prstGeom>
          <a:noFill/>
          <a:ln>
            <a:noFill/>
          </a:ln>
        </p:spPr>
      </p:pic>
      <p:cxnSp>
        <p:nvCxnSpPr>
          <p:cNvPr id="567" name="Google Shape;567;p74">
            <a:extLst>
              <a:ext uri="{C183D7F6-B498-43B3-948B-1728B52AA6E4}">
                <adec:decorative xmlns:adec="http://schemas.microsoft.com/office/drawing/2017/decorative" val="1"/>
              </a:ext>
            </a:extLst>
          </p:cNvPr>
          <p:cNvCxnSpPr/>
          <p:nvPr/>
        </p:nvCxnSpPr>
        <p:spPr>
          <a:xfrm>
            <a:off x="683089" y="4408718"/>
            <a:ext cx="7655368" cy="0"/>
          </a:xfrm>
          <a:prstGeom prst="straightConnector1">
            <a:avLst/>
          </a:prstGeom>
          <a:noFill/>
          <a:ln w="9525" cap="flat" cmpd="sng">
            <a:solidFill>
              <a:srgbClr val="FFBE2E"/>
            </a:solidFill>
            <a:prstDash val="solid"/>
            <a:round/>
            <a:headEnd type="none" w="sm" len="sm"/>
            <a:tailEnd type="none" w="sm" len="sm"/>
          </a:ln>
        </p:spPr>
      </p:cxnSp>
      <p:sp>
        <p:nvSpPr>
          <p:cNvPr id="568" name="Google Shape;568;p74"/>
          <p:cNvSpPr txBox="1">
            <a:spLocks noGrp="1"/>
          </p:cNvSpPr>
          <p:nvPr>
            <p:ph type="sldNum" idx="12"/>
          </p:nvPr>
        </p:nvSpPr>
        <p:spPr>
          <a:xfrm>
            <a:off x="6776485" y="474947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37</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text"/>
          <p:cNvSpPr txBox="1">
            <a:spLocks noGrp="1"/>
          </p:cNvSpPr>
          <p:nvPr>
            <p:ph type="title" idx="4294967295"/>
          </p:nvPr>
        </p:nvSpPr>
        <p:spPr>
          <a:xfrm>
            <a:off x="499908" y="995700"/>
            <a:ext cx="8144183" cy="2839462"/>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800"/>
              <a:buNone/>
            </a:pPr>
            <a:r>
              <a:rPr lang="en-US" sz="3600" b="1" dirty="0">
                <a:solidFill>
                  <a:schemeClr val="bg1"/>
                </a:solidFill>
              </a:rPr>
              <a:t>Agenda</a:t>
            </a:r>
          </a:p>
          <a:p>
            <a:pPr marL="0" lvl="0" indent="0" algn="ctr" rtl="0">
              <a:lnSpc>
                <a:spcPct val="95000"/>
              </a:lnSpc>
              <a:spcBef>
                <a:spcPts val="0"/>
              </a:spcBef>
              <a:spcAft>
                <a:spcPts val="0"/>
              </a:spcAft>
              <a:buSzPts val="2800"/>
              <a:buNone/>
            </a:pPr>
            <a:r>
              <a:rPr lang="en-US" sz="3600" b="1" dirty="0">
                <a:solidFill>
                  <a:srgbClr val="FFBE2E"/>
                </a:solidFill>
                <a:latin typeface="Public Sans" pitchFamily="2" charset="77"/>
              </a:rPr>
              <a:t>Site launches</a:t>
            </a:r>
            <a:br>
              <a:rPr lang="en-US" sz="3600" b="1" dirty="0">
                <a:solidFill>
                  <a:srgbClr val="FFBE2E"/>
                </a:solidFill>
                <a:latin typeface="Public Sans" pitchFamily="2" charset="77"/>
              </a:rPr>
            </a:br>
            <a:r>
              <a:rPr lang="en-US" sz="3600" b="1" dirty="0">
                <a:solidFill>
                  <a:srgbClr val="FFBE2E"/>
                </a:solidFill>
                <a:latin typeface="Public Sans" pitchFamily="2" charset="77"/>
              </a:rPr>
              <a:t>Introducing Pagination</a:t>
            </a:r>
            <a:br>
              <a:rPr lang="en-US" sz="3600" b="1" dirty="0">
                <a:solidFill>
                  <a:srgbClr val="FFBE2E"/>
                </a:solidFill>
                <a:latin typeface="Public Sans" pitchFamily="2" charset="77"/>
              </a:rPr>
            </a:br>
            <a:r>
              <a:rPr lang="en-US" sz="3600" b="1" dirty="0">
                <a:solidFill>
                  <a:srgbClr val="FFBE2E"/>
                </a:solidFill>
                <a:latin typeface="Public Sans" pitchFamily="2" charset="77"/>
              </a:rPr>
              <a:t>Product updates</a:t>
            </a:r>
            <a:br>
              <a:rPr lang="en-US" sz="3600" b="1" dirty="0">
                <a:solidFill>
                  <a:srgbClr val="FFBE2E"/>
                </a:solidFill>
                <a:latin typeface="Public Sans" pitchFamily="2" charset="77"/>
              </a:rPr>
            </a:br>
            <a:r>
              <a:rPr lang="en-US" sz="3600" b="1" dirty="0">
                <a:solidFill>
                  <a:srgbClr val="FFBE2E"/>
                </a:solidFill>
                <a:latin typeface="Public Sans" pitchFamily="2" charset="77"/>
              </a:rPr>
              <a:t>Q&amp;A</a:t>
            </a:r>
            <a:br>
              <a:rPr lang="en-US" sz="3600" b="1" dirty="0">
                <a:solidFill>
                  <a:srgbClr val="FFBE2E"/>
                </a:solidFill>
                <a:latin typeface="Public Sans" pitchFamily="2" charset="77"/>
              </a:rPr>
            </a:br>
            <a:endParaRPr lang="en-US" sz="3600" b="1" dirty="0">
              <a:solidFill>
                <a:srgbClr val="FFBE2E"/>
              </a:solidFill>
              <a:latin typeface="Public Sans" pitchFamily="2" charset="77"/>
            </a:endParaRPr>
          </a:p>
        </p:txBody>
      </p:sp>
      <p:pic>
        <p:nvPicPr>
          <p:cNvPr id="8" name="avatar" descr="Picture of Dan Williams">
            <a:extLst>
              <a:ext uri="{FF2B5EF4-FFF2-40B4-BE49-F238E27FC236}">
                <a16:creationId xmlns:a16="http://schemas.microsoft.com/office/drawing/2014/main" id="{49F0F639-9DF9-6E45-A61A-EB9E0159AF7C}"/>
              </a:ext>
            </a:extLst>
          </p:cNvPr>
          <p:cNvPicPr preferRelativeResize="0"/>
          <p:nvPr/>
        </p:nvPicPr>
        <p:blipFill rotWithShape="1">
          <a:blip r:embed="rId3">
            <a:alphaModFix/>
          </a:blip>
          <a:srcRect/>
          <a:stretch/>
        </p:blipFill>
        <p:spPr>
          <a:xfrm>
            <a:off x="4235099" y="4304100"/>
            <a:ext cx="673800" cy="839400"/>
          </a:xfrm>
          <a:prstGeom prst="rect">
            <a:avLst/>
          </a:prstGeom>
          <a:noFill/>
          <a:ln>
            <a:noFill/>
          </a:ln>
        </p:spPr>
      </p:pic>
      <p:sp>
        <p:nvSpPr>
          <p:cNvPr id="5" name="Slide Number Placeholder 10">
            <a:extLst>
              <a:ext uri="{FF2B5EF4-FFF2-40B4-BE49-F238E27FC236}">
                <a16:creationId xmlns:a16="http://schemas.microsoft.com/office/drawing/2014/main" id="{1B8F1702-792C-4637-A167-51F3B48C69B7}"/>
              </a:ext>
            </a:extLst>
          </p:cNvPr>
          <p:cNvSpPr txBox="1">
            <a:spLocks/>
          </p:cNvSpPr>
          <p:nvPr/>
        </p:nvSpPr>
        <p:spPr>
          <a:xfrm>
            <a:off x="7478628" y="4780203"/>
            <a:ext cx="1262457" cy="273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defTabSz="685800">
              <a:buClrTx/>
              <a:defRPr/>
            </a:pPr>
            <a:fld id="{25AFEA32-29CA-4500-92AF-A0C955316540}" type="slidenum">
              <a:rPr lang="en-US" kern="1200" smtClean="0">
                <a:solidFill>
                  <a:schemeClr val="bg1"/>
                </a:solidFill>
                <a:latin typeface="Franklin Gothic Book" panose="020B0503020102020204" pitchFamily="34" charset="0"/>
                <a:ea typeface="+mn-ea"/>
                <a:cs typeface="+mn-cs"/>
              </a:rPr>
              <a:pPr defTabSz="685800">
                <a:buClrTx/>
                <a:defRPr/>
              </a:pPr>
              <a:t>4</a:t>
            </a:fld>
            <a:endParaRPr lang="en-US" kern="1200" dirty="0">
              <a:solidFill>
                <a:schemeClr val="bg1"/>
              </a:solidFill>
              <a:latin typeface="Franklin Gothic Book" panose="020B0503020102020204" pitchFamily="34" charset="0"/>
              <a:ea typeface="+mn-ea"/>
              <a:cs typeface="+mn-cs"/>
            </a:endParaRPr>
          </a:p>
        </p:txBody>
      </p:sp>
    </p:spTree>
    <p:extLst>
      <p:ext uri="{BB962C8B-B14F-4D97-AF65-F5344CB8AC3E}">
        <p14:creationId xmlns:p14="http://schemas.microsoft.com/office/powerpoint/2010/main" val="254281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657121" y="232250"/>
            <a:ext cx="7794600" cy="4500900"/>
          </a:xfrm>
          <a:prstGeom prst="rect">
            <a:avLst/>
          </a:prstGeom>
          <a:noFill/>
          <a:ln>
            <a:noFill/>
          </a:ln>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100"/>
              <a:buNone/>
            </a:pPr>
            <a:r>
              <a:rPr lang="en-US" sz="4000">
                <a:solidFill>
                  <a:srgbClr val="936F38"/>
                </a:solidFill>
                <a:latin typeface="Public Sans"/>
                <a:ea typeface="Public Sans"/>
                <a:cs typeface="Public Sans"/>
                <a:sym typeface="Public Sans"/>
              </a:rPr>
              <a:t>Site launches</a:t>
            </a:r>
            <a:endParaRPr sz="4000">
              <a:solidFill>
                <a:srgbClr val="936F38"/>
              </a:solidFill>
              <a:latin typeface="Public Sans"/>
              <a:ea typeface="Public Sans"/>
              <a:cs typeface="Public Sans"/>
              <a:sym typeface="Public Sans"/>
            </a:endParaRPr>
          </a:p>
        </p:txBody>
      </p:sp>
      <p:sp>
        <p:nvSpPr>
          <p:cNvPr id="99" name="Google Shape;99;p5"/>
          <p:cNvSpPr txBox="1">
            <a:spLocks noGrp="1"/>
          </p:cNvSpPr>
          <p:nvPr>
            <p:ph type="sldNum" idx="12"/>
          </p:nvPr>
        </p:nvSpPr>
        <p:spPr>
          <a:xfrm>
            <a:off x="6860722" y="4767263"/>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5</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
          <p:cNvSpPr txBox="1">
            <a:spLocks noGrp="1"/>
          </p:cNvSpPr>
          <p:nvPr>
            <p:ph type="title" idx="4294967295"/>
          </p:nvPr>
        </p:nvSpPr>
        <p:spPr>
          <a:xfrm>
            <a:off x="3375498" y="170421"/>
            <a:ext cx="5338517" cy="794545"/>
          </a:xfrm>
          <a:prstGeom prst="rect">
            <a:avLst/>
          </a:prstGeom>
          <a:noFill/>
          <a:ln>
            <a:noFill/>
          </a:ln>
        </p:spPr>
        <p:txBody>
          <a:bodyPr spcFirstLastPara="1" wrap="square" lIns="91425" tIns="91425" rIns="91425" bIns="91425" anchor="ctr" anchorCtr="0">
            <a:noAutofit/>
          </a:bodyPr>
          <a:lstStyle/>
          <a:p>
            <a:pPr lvl="0" algn="r"/>
            <a:r>
              <a:rPr lang="en-US" sz="2000" dirty="0">
                <a:solidFill>
                  <a:srgbClr val="936F38"/>
                </a:solidFill>
              </a:rPr>
              <a:t>COVID-19 Public Education Campaign</a:t>
            </a:r>
            <a:endParaRPr sz="2000" dirty="0">
              <a:solidFill>
                <a:srgbClr val="936F38"/>
              </a:solidFill>
              <a:latin typeface="Public Sans"/>
              <a:ea typeface="Public Sans"/>
              <a:cs typeface="Public Sans"/>
              <a:sym typeface="Public Sans"/>
            </a:endParaRPr>
          </a:p>
        </p:txBody>
      </p:sp>
      <p:sp>
        <p:nvSpPr>
          <p:cNvPr id="105" name="Google Shape;105;p6"/>
          <p:cNvSpPr txBox="1">
            <a:spLocks noGrp="1"/>
          </p:cNvSpPr>
          <p:nvPr>
            <p:ph type="body" idx="4294967295"/>
          </p:nvPr>
        </p:nvSpPr>
        <p:spPr>
          <a:xfrm>
            <a:off x="427859" y="353384"/>
            <a:ext cx="3719598" cy="448500"/>
          </a:xfrm>
          <a:prstGeom prst="rect">
            <a:avLst/>
          </a:prstGeom>
          <a:noFill/>
          <a:ln>
            <a:noFill/>
          </a:ln>
        </p:spPr>
        <p:txBody>
          <a:bodyPr spcFirstLastPara="1" wrap="square" lIns="91425" tIns="91425" rIns="91425" bIns="91425" anchor="ctr" anchorCtr="0">
            <a:noAutofit/>
          </a:bodyPr>
          <a:lstStyle/>
          <a:p>
            <a:pPr marL="0" lvl="0" indent="0">
              <a:lnSpc>
                <a:spcPct val="95000"/>
              </a:lnSpc>
              <a:buNone/>
            </a:pPr>
            <a:r>
              <a:rPr lang="en-US" sz="2400" b="1" dirty="0" err="1">
                <a:solidFill>
                  <a:srgbClr val="936F38"/>
                </a:solidFill>
              </a:rPr>
              <a:t>wecandothis.hhs.gov</a:t>
            </a:r>
            <a:endParaRPr sz="2400" b="1" dirty="0">
              <a:solidFill>
                <a:srgbClr val="936F38"/>
              </a:solidFill>
              <a:latin typeface="Public Sans"/>
              <a:ea typeface="Public Sans"/>
              <a:cs typeface="Public Sans"/>
              <a:sym typeface="Public Sans"/>
            </a:endParaRPr>
          </a:p>
        </p:txBody>
      </p:sp>
      <p:pic>
        <p:nvPicPr>
          <p:cNvPr id="106" name="Google Shape;106;p6" descr="COVID-19 Public Education Campaign homepage shows bright colors and a call to action"/>
          <p:cNvPicPr preferRelativeResize="0"/>
          <p:nvPr/>
        </p:nvPicPr>
        <p:blipFill>
          <a:blip r:embed="rId3"/>
          <a:srcRect/>
          <a:stretch/>
        </p:blipFill>
        <p:spPr>
          <a:xfrm>
            <a:off x="504836" y="1116892"/>
            <a:ext cx="8134328" cy="4019427"/>
          </a:xfrm>
          <a:prstGeom prst="rect">
            <a:avLst/>
          </a:prstGeom>
          <a:noFill/>
          <a:ln>
            <a:noFill/>
          </a:ln>
        </p:spPr>
      </p:pic>
      <p:sp>
        <p:nvSpPr>
          <p:cNvPr id="107" name="Google Shape;107;p6"/>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6</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7"/>
          <p:cNvSpPr txBox="1">
            <a:spLocks noGrp="1"/>
          </p:cNvSpPr>
          <p:nvPr>
            <p:ph type="title" idx="4294967295"/>
          </p:nvPr>
        </p:nvSpPr>
        <p:spPr>
          <a:xfrm>
            <a:off x="4922196" y="170421"/>
            <a:ext cx="3791819" cy="794545"/>
          </a:xfrm>
          <a:prstGeom prst="rect">
            <a:avLst/>
          </a:prstGeom>
          <a:noFill/>
          <a:ln>
            <a:noFill/>
          </a:ln>
        </p:spPr>
        <p:txBody>
          <a:bodyPr spcFirstLastPara="1" wrap="square" lIns="91425" tIns="91425" rIns="91425" bIns="91425" anchor="ctr" anchorCtr="0">
            <a:noAutofit/>
          </a:bodyPr>
          <a:lstStyle/>
          <a:p>
            <a:pPr lvl="0" algn="r"/>
            <a:r>
              <a:rPr lang="en-US" sz="2000" dirty="0">
                <a:solidFill>
                  <a:srgbClr val="936F38"/>
                </a:solidFill>
              </a:rPr>
              <a:t>Army Publishing Directorate</a:t>
            </a:r>
            <a:endParaRPr sz="2000" dirty="0">
              <a:solidFill>
                <a:srgbClr val="936F38"/>
              </a:solidFill>
              <a:latin typeface="Public Sans"/>
              <a:ea typeface="Public Sans"/>
              <a:cs typeface="Public Sans"/>
              <a:sym typeface="Public Sans"/>
            </a:endParaRPr>
          </a:p>
        </p:txBody>
      </p:sp>
      <p:sp>
        <p:nvSpPr>
          <p:cNvPr id="113" name="Google Shape;113;p7"/>
          <p:cNvSpPr txBox="1">
            <a:spLocks noGrp="1"/>
          </p:cNvSpPr>
          <p:nvPr>
            <p:ph type="body" idx="4294967295"/>
          </p:nvPr>
        </p:nvSpPr>
        <p:spPr>
          <a:xfrm>
            <a:off x="427858" y="353384"/>
            <a:ext cx="4144141" cy="448500"/>
          </a:xfrm>
          <a:prstGeom prst="rect">
            <a:avLst/>
          </a:prstGeom>
          <a:noFill/>
          <a:ln>
            <a:noFill/>
          </a:ln>
        </p:spPr>
        <p:txBody>
          <a:bodyPr spcFirstLastPara="1" wrap="square" lIns="91425" tIns="91425" rIns="91425" bIns="91425" anchor="ctr" anchorCtr="0">
            <a:noAutofit/>
          </a:bodyPr>
          <a:lstStyle/>
          <a:p>
            <a:pPr marL="0" lvl="0" indent="0">
              <a:lnSpc>
                <a:spcPct val="95000"/>
              </a:lnSpc>
              <a:buNone/>
            </a:pPr>
            <a:r>
              <a:rPr lang="en-US" sz="2400" b="1" dirty="0" err="1">
                <a:solidFill>
                  <a:srgbClr val="936F38"/>
                </a:solidFill>
              </a:rPr>
              <a:t>armypubs.army.mil</a:t>
            </a:r>
            <a:endParaRPr sz="2400" b="1" dirty="0">
              <a:solidFill>
                <a:srgbClr val="936F38"/>
              </a:solidFill>
              <a:latin typeface="Public Sans"/>
              <a:ea typeface="Public Sans"/>
              <a:cs typeface="Public Sans"/>
              <a:sym typeface="Public Sans"/>
            </a:endParaRPr>
          </a:p>
        </p:txBody>
      </p:sp>
      <p:pic>
        <p:nvPicPr>
          <p:cNvPr id="114" name="Google Shape;114;p7" descr="The Army Publishing Directorate homepage has a serious gold and black color scheme"/>
          <p:cNvPicPr preferRelativeResize="0"/>
          <p:nvPr/>
        </p:nvPicPr>
        <p:blipFill>
          <a:blip r:embed="rId3"/>
          <a:srcRect/>
          <a:stretch/>
        </p:blipFill>
        <p:spPr>
          <a:xfrm>
            <a:off x="504836" y="1116892"/>
            <a:ext cx="8134328" cy="4019427"/>
          </a:xfrm>
          <a:prstGeom prst="rect">
            <a:avLst/>
          </a:prstGeom>
          <a:noFill/>
          <a:ln>
            <a:noFill/>
          </a:ln>
        </p:spPr>
      </p:pic>
      <p:sp>
        <p:nvSpPr>
          <p:cNvPr id="115" name="Google Shape;115;p7"/>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7</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8"/>
          <p:cNvSpPr txBox="1">
            <a:spLocks noGrp="1"/>
          </p:cNvSpPr>
          <p:nvPr>
            <p:ph type="title" idx="4294967295"/>
          </p:nvPr>
        </p:nvSpPr>
        <p:spPr>
          <a:xfrm>
            <a:off x="2777924" y="170421"/>
            <a:ext cx="5936091" cy="794545"/>
          </a:xfrm>
          <a:prstGeom prst="rect">
            <a:avLst/>
          </a:prstGeom>
          <a:noFill/>
          <a:ln>
            <a:noFill/>
          </a:ln>
        </p:spPr>
        <p:txBody>
          <a:bodyPr spcFirstLastPara="1" wrap="square" lIns="91425" tIns="91425" rIns="91425" bIns="91425" anchor="ctr" anchorCtr="0">
            <a:noAutofit/>
          </a:bodyPr>
          <a:lstStyle/>
          <a:p>
            <a:pPr lvl="0" algn="r"/>
            <a:r>
              <a:rPr lang="en-US" sz="2000" dirty="0">
                <a:solidFill>
                  <a:srgbClr val="936F38"/>
                </a:solidFill>
              </a:rPr>
              <a:t>System for Award Management</a:t>
            </a:r>
            <a:endParaRPr sz="2000" dirty="0">
              <a:solidFill>
                <a:srgbClr val="936F38"/>
              </a:solidFill>
              <a:latin typeface="Public Sans"/>
              <a:ea typeface="Public Sans"/>
              <a:cs typeface="Public Sans"/>
              <a:sym typeface="Public Sans"/>
            </a:endParaRPr>
          </a:p>
        </p:txBody>
      </p:sp>
      <p:sp>
        <p:nvSpPr>
          <p:cNvPr id="121" name="Google Shape;121;p8"/>
          <p:cNvSpPr txBox="1">
            <a:spLocks noGrp="1"/>
          </p:cNvSpPr>
          <p:nvPr>
            <p:ph type="body" idx="4294967295"/>
          </p:nvPr>
        </p:nvSpPr>
        <p:spPr>
          <a:xfrm>
            <a:off x="427859" y="353384"/>
            <a:ext cx="3719598" cy="448500"/>
          </a:xfrm>
          <a:prstGeom prst="rect">
            <a:avLst/>
          </a:prstGeom>
          <a:noFill/>
          <a:ln>
            <a:noFill/>
          </a:ln>
        </p:spPr>
        <p:txBody>
          <a:bodyPr spcFirstLastPara="1" wrap="square" lIns="91425" tIns="91425" rIns="91425" bIns="91425" anchor="ctr" anchorCtr="0">
            <a:noAutofit/>
          </a:bodyPr>
          <a:lstStyle/>
          <a:p>
            <a:pPr marL="0" lvl="0" indent="0">
              <a:lnSpc>
                <a:spcPct val="95000"/>
              </a:lnSpc>
              <a:buNone/>
            </a:pPr>
            <a:r>
              <a:rPr lang="en-US" sz="2400" b="1" dirty="0" err="1">
                <a:solidFill>
                  <a:srgbClr val="936F38"/>
                </a:solidFill>
              </a:rPr>
              <a:t>sam.gov</a:t>
            </a:r>
            <a:endParaRPr sz="2400" b="1" dirty="0">
              <a:solidFill>
                <a:srgbClr val="936F38"/>
              </a:solidFill>
              <a:latin typeface="Public Sans"/>
              <a:ea typeface="Public Sans"/>
              <a:cs typeface="Public Sans"/>
              <a:sym typeface="Public Sans"/>
            </a:endParaRPr>
          </a:p>
        </p:txBody>
      </p:sp>
      <p:pic>
        <p:nvPicPr>
          <p:cNvPr id="122" name="Google Shape;122;p8" descr="The sam.gov homepage focuses on jst a few top tasks"/>
          <p:cNvPicPr preferRelativeResize="0"/>
          <p:nvPr/>
        </p:nvPicPr>
        <p:blipFill>
          <a:blip r:embed="rId3"/>
          <a:srcRect/>
          <a:stretch/>
        </p:blipFill>
        <p:spPr>
          <a:xfrm>
            <a:off x="504836" y="1116892"/>
            <a:ext cx="8134328" cy="4019427"/>
          </a:xfrm>
          <a:prstGeom prst="rect">
            <a:avLst/>
          </a:prstGeom>
          <a:noFill/>
          <a:ln>
            <a:noFill/>
          </a:ln>
        </p:spPr>
      </p:pic>
      <p:sp>
        <p:nvSpPr>
          <p:cNvPr id="123" name="Google Shape;123;p8"/>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8</a:t>
            </a:fld>
            <a:endParaRPr>
              <a:solidFill>
                <a:schemeClr val="lt1"/>
              </a:solidFill>
              <a:latin typeface="Libre Franklin"/>
              <a:ea typeface="Libre Franklin"/>
              <a:cs typeface="Libre Franklin"/>
              <a:sym typeface="Libre Frankl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8"/>
          <p:cNvSpPr txBox="1">
            <a:spLocks noGrp="1"/>
          </p:cNvSpPr>
          <p:nvPr>
            <p:ph type="title" idx="4294967295"/>
          </p:nvPr>
        </p:nvSpPr>
        <p:spPr>
          <a:xfrm>
            <a:off x="2777924" y="170421"/>
            <a:ext cx="5936091" cy="794545"/>
          </a:xfrm>
          <a:prstGeom prst="rect">
            <a:avLst/>
          </a:prstGeom>
          <a:noFill/>
          <a:ln>
            <a:noFill/>
          </a:ln>
        </p:spPr>
        <p:txBody>
          <a:bodyPr spcFirstLastPara="1" wrap="square" lIns="91425" tIns="91425" rIns="91425" bIns="91425" anchor="ctr" anchorCtr="0">
            <a:noAutofit/>
          </a:bodyPr>
          <a:lstStyle/>
          <a:p>
            <a:pPr lvl="0" algn="r"/>
            <a:r>
              <a:rPr lang="en-US" sz="2000" dirty="0" err="1">
                <a:solidFill>
                  <a:srgbClr val="936F38"/>
                </a:solidFill>
              </a:rPr>
              <a:t>DigitalVA</a:t>
            </a:r>
            <a:r>
              <a:rPr lang="en-US" sz="2000" dirty="0">
                <a:solidFill>
                  <a:srgbClr val="936F38"/>
                </a:solidFill>
              </a:rPr>
              <a:t> Accessibility Guide</a:t>
            </a:r>
            <a:endParaRPr sz="2000" dirty="0">
              <a:solidFill>
                <a:srgbClr val="936F38"/>
              </a:solidFill>
              <a:latin typeface="Public Sans"/>
              <a:ea typeface="Public Sans"/>
              <a:cs typeface="Public Sans"/>
              <a:sym typeface="Public Sans"/>
            </a:endParaRPr>
          </a:p>
        </p:txBody>
      </p:sp>
      <p:sp>
        <p:nvSpPr>
          <p:cNvPr id="121" name="Google Shape;121;p8"/>
          <p:cNvSpPr txBox="1">
            <a:spLocks noGrp="1"/>
          </p:cNvSpPr>
          <p:nvPr>
            <p:ph type="body" idx="4294967295"/>
          </p:nvPr>
        </p:nvSpPr>
        <p:spPr>
          <a:xfrm>
            <a:off x="427858" y="353384"/>
            <a:ext cx="4459827" cy="448500"/>
          </a:xfrm>
          <a:prstGeom prst="rect">
            <a:avLst/>
          </a:prstGeom>
          <a:noFill/>
          <a:ln>
            <a:noFill/>
          </a:ln>
        </p:spPr>
        <p:txBody>
          <a:bodyPr spcFirstLastPara="1" wrap="square" lIns="91425" tIns="91425" rIns="91425" bIns="91425" anchor="ctr" anchorCtr="0">
            <a:noAutofit/>
          </a:bodyPr>
          <a:lstStyle/>
          <a:p>
            <a:pPr marL="0" lvl="0" indent="0">
              <a:lnSpc>
                <a:spcPct val="95000"/>
              </a:lnSpc>
              <a:buNone/>
            </a:pPr>
            <a:r>
              <a:rPr lang="en-US" sz="2400" b="1" dirty="0" err="1">
                <a:solidFill>
                  <a:srgbClr val="936F38"/>
                </a:solidFill>
              </a:rPr>
              <a:t>www.oit.va.gov</a:t>
            </a:r>
            <a:r>
              <a:rPr lang="en-US" sz="2400" b="1" dirty="0">
                <a:solidFill>
                  <a:srgbClr val="936F38"/>
                </a:solidFill>
              </a:rPr>
              <a:t>/accessibility</a:t>
            </a:r>
            <a:endParaRPr sz="2400" b="1" dirty="0">
              <a:solidFill>
                <a:srgbClr val="936F38"/>
              </a:solidFill>
              <a:latin typeface="Public Sans"/>
              <a:ea typeface="Public Sans"/>
              <a:cs typeface="Public Sans"/>
              <a:sym typeface="Public Sans"/>
            </a:endParaRPr>
          </a:p>
        </p:txBody>
      </p:sp>
      <p:pic>
        <p:nvPicPr>
          <p:cNvPr id="122" name="Google Shape;122;p8" descr="The DigitalVA Accessibility Guide homepage is a portal to the VA's accessibility resources"/>
          <p:cNvPicPr preferRelativeResize="0"/>
          <p:nvPr/>
        </p:nvPicPr>
        <p:blipFill>
          <a:blip r:embed="rId3"/>
          <a:srcRect/>
          <a:stretch/>
        </p:blipFill>
        <p:spPr>
          <a:xfrm>
            <a:off x="504836" y="1116892"/>
            <a:ext cx="8134327" cy="4019427"/>
          </a:xfrm>
          <a:prstGeom prst="rect">
            <a:avLst/>
          </a:prstGeom>
          <a:noFill/>
          <a:ln>
            <a:noFill/>
          </a:ln>
        </p:spPr>
      </p:pic>
      <p:sp>
        <p:nvSpPr>
          <p:cNvPr id="123" name="Google Shape;123;p8"/>
          <p:cNvSpPr txBox="1">
            <a:spLocks noGrp="1"/>
          </p:cNvSpPr>
          <p:nvPr>
            <p:ph type="sldNum" idx="12"/>
          </p:nvPr>
        </p:nvSpPr>
        <p:spPr>
          <a:xfrm>
            <a:off x="6909813" y="4774379"/>
            <a:ext cx="2057400" cy="27384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lt1"/>
              </a:buClr>
              <a:buSzPts val="1000"/>
              <a:buNone/>
            </a:pPr>
            <a:fld id="{00000000-1234-1234-1234-123412341234}" type="slidenum">
              <a:rPr lang="en-US">
                <a:solidFill>
                  <a:schemeClr val="lt1"/>
                </a:solidFill>
                <a:latin typeface="Libre Franklin"/>
                <a:ea typeface="Libre Franklin"/>
                <a:cs typeface="Libre Franklin"/>
                <a:sym typeface="Libre Franklin"/>
              </a:rPr>
              <a:t>9</a:t>
            </a:fld>
            <a:endParaRPr>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046808830"/>
      </p:ext>
    </p:extLst>
  </p:cSld>
  <p:clrMapOvr>
    <a:masterClrMapping/>
  </p:clrMapOvr>
</p:sld>
</file>

<file path=ppt/theme/theme1.xml><?xml version="1.0" encoding="utf-8"?>
<a:theme xmlns:a="http://schemas.openxmlformats.org/drawingml/2006/main" name="USWD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 Cover Slide">
  <a:themeElements>
    <a:clrScheme name="Custom 3">
      <a:dk1>
        <a:srgbClr val="000000"/>
      </a:dk1>
      <a:lt1>
        <a:srgbClr val="FFFFFF"/>
      </a:lt1>
      <a:dk2>
        <a:srgbClr val="0023A0"/>
      </a:dk2>
      <a:lt2>
        <a:srgbClr val="B2B2B2"/>
      </a:lt2>
      <a:accent1>
        <a:srgbClr val="667BC6"/>
      </a:accent1>
      <a:accent2>
        <a:srgbClr val="B2BDE3"/>
      </a:accent2>
      <a:accent3>
        <a:srgbClr val="FFFFFF"/>
      </a:accent3>
      <a:accent4>
        <a:srgbClr val="000000"/>
      </a:accent4>
      <a:accent5>
        <a:srgbClr val="B8BFDF"/>
      </a:accent5>
      <a:accent6>
        <a:srgbClr val="A1ABCE"/>
      </a:accent6>
      <a:hlink>
        <a:srgbClr val="0432FF"/>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12291</TotalTime>
  <Words>5766</Words>
  <Application>Microsoft Macintosh PowerPoint</Application>
  <PresentationFormat>On-screen Show (16:9)</PresentationFormat>
  <Paragraphs>206</Paragraphs>
  <Slides>37</Slides>
  <Notes>37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37</vt:i4>
      </vt:variant>
    </vt:vector>
  </HeadingPairs>
  <TitlesOfParts>
    <vt:vector size="50" baseType="lpstr">
      <vt:lpstr>Apple Chancery</vt:lpstr>
      <vt:lpstr>Public Sans Thin</vt:lpstr>
      <vt:lpstr>Public Sans Light</vt:lpstr>
      <vt:lpstr>Public Sans</vt:lpstr>
      <vt:lpstr>Public Sans ExtraLight</vt:lpstr>
      <vt:lpstr>Franklin Gothic Book</vt:lpstr>
      <vt:lpstr>Calibri</vt:lpstr>
      <vt:lpstr>Arial</vt:lpstr>
      <vt:lpstr>Helvetica Neue</vt:lpstr>
      <vt:lpstr>Libre Franklin</vt:lpstr>
      <vt:lpstr>Roboto Mono</vt:lpstr>
      <vt:lpstr>USWDS</vt:lpstr>
      <vt:lpstr>Master Cover Slide</vt:lpstr>
      <vt:lpstr>USWDS Monthly Call June 2021</vt:lpstr>
      <vt:lpstr>Hi! Thanks for being here!</vt:lpstr>
      <vt:lpstr>A quick poll  Do you currently help maintain a site with multilingual content?</vt:lpstr>
      <vt:lpstr>Agenda Site launches Introducing Pagination Product updates Q&amp;A </vt:lpstr>
      <vt:lpstr>Site launches</vt:lpstr>
      <vt:lpstr>COVID-19 Public Education Campaign</vt:lpstr>
      <vt:lpstr>Army Publishing Directorate</vt:lpstr>
      <vt:lpstr>System for Award Management</vt:lpstr>
      <vt:lpstr>DigitalVA Accessibility Guide</vt:lpstr>
      <vt:lpstr>Americans with Disabilities Act  (beta site)</vt:lpstr>
      <vt:lpstr>Great work!</vt:lpstr>
      <vt:lpstr>An Introduction to Pagination</vt:lpstr>
      <vt:lpstr>Sofya Savkina James Mejia Katie Kline</vt:lpstr>
      <vt:lpstr>Component design phases</vt:lpstr>
      <vt:lpstr>Exploration</vt:lpstr>
      <vt:lpstr>Pagination Design (first draft in context)</vt:lpstr>
      <vt:lpstr>Validation</vt:lpstr>
      <vt:lpstr>Usability testing analysis (guidance)</vt:lpstr>
      <vt:lpstr>Best practice: Direct observation</vt:lpstr>
      <vt:lpstr>“Pagination is another form of navigation. It’s kind of  a context-specific navigation.”  UX Designer</vt:lpstr>
      <vt:lpstr>Iteration</vt:lpstr>
      <vt:lpstr>Pagination design iterations</vt:lpstr>
      <vt:lpstr>Best practice: Cross-functional review</vt:lpstr>
      <vt:lpstr>Demo</vt:lpstr>
      <vt:lpstr>Pagination usability (1 of 2) </vt:lpstr>
      <vt:lpstr>Pagination usability (2 of 2) </vt:lpstr>
      <vt:lpstr>Pagination accessibility </vt:lpstr>
      <vt:lpstr>When to use Pagination</vt:lpstr>
      <vt:lpstr>When to consider something else </vt:lpstr>
      <vt:lpstr>Try out Pagination for yourself</vt:lpstr>
      <vt:lpstr>USWDS 2.12</vt:lpstr>
      <vt:lpstr>USWDS 2.12 Features</vt:lpstr>
      <vt:lpstr>USWDS 1.6.14 Security Update</vt:lpstr>
      <vt:lpstr>External links guidance update</vt:lpstr>
      <vt:lpstr>Library beta</vt:lpstr>
      <vt:lpstr>Q&amp;A</vt:lpstr>
      <vt:lpstr>Next month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USWDS Monthly Call June 2021</dc:title>
  <dc:subject/>
  <dc:creator/>
  <cp:keywords/>
  <dc:description/>
  <cp:lastModifiedBy>Microsoft Office User</cp:lastModifiedBy>
  <cp:revision>76</cp:revision>
  <dcterms:modified xsi:type="dcterms:W3CDTF">2021-06-17T05:02:22Z</dcterms:modified>
  <cp:category/>
</cp:coreProperties>
</file>